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8" r:id="rId4"/>
    <p:sldId id="303" r:id="rId5"/>
    <p:sldId id="282" r:id="rId6"/>
    <p:sldId id="286" r:id="rId7"/>
    <p:sldId id="259" r:id="rId8"/>
    <p:sldId id="277" r:id="rId9"/>
    <p:sldId id="279" r:id="rId10"/>
    <p:sldId id="283" r:id="rId11"/>
    <p:sldId id="294" r:id="rId12"/>
    <p:sldId id="264" r:id="rId13"/>
    <p:sldId id="300" r:id="rId14"/>
    <p:sldId id="289" r:id="rId15"/>
    <p:sldId id="290" r:id="rId16"/>
    <p:sldId id="265" r:id="rId17"/>
    <p:sldId id="291" r:id="rId18"/>
    <p:sldId id="292" r:id="rId19"/>
    <p:sldId id="293" r:id="rId20"/>
    <p:sldId id="280" r:id="rId21"/>
    <p:sldId id="281" r:id="rId22"/>
    <p:sldId id="299" r:id="rId23"/>
    <p:sldId id="297" r:id="rId24"/>
    <p:sldId id="30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813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C4B6"/>
    <a:srgbClr val="030419"/>
    <a:srgbClr val="04E6EE"/>
    <a:srgbClr val="0A3742"/>
    <a:srgbClr val="C15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>
        <p:scale>
          <a:sx n="77" d="100"/>
          <a:sy n="77" d="100"/>
        </p:scale>
        <p:origin x="258" y="90"/>
      </p:cViewPr>
      <p:guideLst>
        <p:guide pos="5813"/>
        <p:guide orient="horz" pos="374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8910032528922364"/>
          <c:y val="0.24770772134293631"/>
          <c:w val="0.31450936209494301"/>
          <c:h val="0.5520142772121563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A9A-4E7E-8077-6C9FC6EA2352}"/>
              </c:ext>
            </c:extLst>
          </c:dPt>
          <c:dPt>
            <c:idx val="1"/>
            <c:bubble3D val="0"/>
            <c:spPr>
              <a:solidFill>
                <a:srgbClr val="2EC4B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A9A-4E7E-8077-6C9FC6EA2352}"/>
              </c:ext>
            </c:extLst>
          </c:dPt>
          <c:cat>
            <c:strRef>
              <c:f>Sheet1!$A$2:$A$3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A9A-4E7E-8077-6C9FC6EA23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辅助1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>
                  <a:alpha val="70000"/>
                </a:schemeClr>
              </a:solidFill>
              <a:ln w="19050">
                <a:solidFill>
                  <a:schemeClr val="tx1">
                    <a:alpha val="23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6A9A-4E7E-8077-6C9FC6EA2352}"/>
              </c:ext>
            </c:extLst>
          </c:dPt>
          <c:dPt>
            <c:idx val="1"/>
            <c:bubble3D val="0"/>
            <c:spPr>
              <a:solidFill>
                <a:srgbClr val="2EC4B6">
                  <a:alpha val="70000"/>
                </a:srgb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6A9A-4E7E-8077-6C9FC6EA2352}"/>
              </c:ext>
            </c:extLst>
          </c:dPt>
          <c:cat>
            <c:strRef>
              <c:f>Sheet1!$A$2:$A$3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6A9A-4E7E-8077-6C9FC6EA23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辅助2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>
                  <a:alpha val="70000"/>
                </a:schemeClr>
              </a:solidFill>
              <a:ln w="19050">
                <a:solidFill>
                  <a:schemeClr val="tx1">
                    <a:alpha val="8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6A9A-4E7E-8077-6C9FC6EA2352}"/>
              </c:ext>
            </c:extLst>
          </c:dPt>
          <c:dPt>
            <c:idx val="1"/>
            <c:bubble3D val="0"/>
            <c:spPr>
              <a:solidFill>
                <a:srgbClr val="2EC4B6">
                  <a:alpha val="70000"/>
                </a:srgbClr>
              </a:solidFill>
              <a:ln w="19050">
                <a:solidFill>
                  <a:srgbClr val="2EC4B6">
                    <a:alpha val="14000"/>
                  </a:srgb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6A9A-4E7E-8077-6C9FC6EA2352}"/>
              </c:ext>
            </c:extLst>
          </c:dPt>
          <c:cat>
            <c:strRef>
              <c:f>Sheet1!$A$2:$A$3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6A9A-4E7E-8077-6C9FC6EA23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辅助3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6A9A-4E7E-8077-6C9FC6EA2352}"/>
              </c:ext>
            </c:extLst>
          </c:dPt>
          <c:dPt>
            <c:idx val="1"/>
            <c:bubble3D val="0"/>
            <c:spPr>
              <a:solidFill>
                <a:srgbClr val="2EC4B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6A9A-4E7E-8077-6C9FC6EA2352}"/>
              </c:ext>
            </c:extLst>
          </c:dPt>
          <c:cat>
            <c:strRef>
              <c:f>Sheet1!$A$2:$A$3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6A9A-4E7E-8077-6C9FC6EA23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9677187135054656"/>
          <c:y val="0.24410712231391948"/>
          <c:w val="0.31450936209494301"/>
          <c:h val="0.5520142772121563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40F-4C4B-90C6-19B0E7EF1829}"/>
              </c:ext>
            </c:extLst>
          </c:dPt>
          <c:dPt>
            <c:idx val="1"/>
            <c:bubble3D val="0"/>
            <c:spPr>
              <a:solidFill>
                <a:srgbClr val="2EC4B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40F-4C4B-90C6-19B0E7EF1829}"/>
              </c:ext>
            </c:extLst>
          </c:dPt>
          <c:cat>
            <c:strRef>
              <c:f>Sheet1!$A$2:$A$3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40F-4C4B-90C6-19B0E7EF18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辅助1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>
                  <a:alpha val="70000"/>
                </a:schemeClr>
              </a:solidFill>
              <a:ln w="19050">
                <a:solidFill>
                  <a:schemeClr val="tx1">
                    <a:alpha val="23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940F-4C4B-90C6-19B0E7EF1829}"/>
              </c:ext>
            </c:extLst>
          </c:dPt>
          <c:dPt>
            <c:idx val="1"/>
            <c:bubble3D val="0"/>
            <c:spPr>
              <a:solidFill>
                <a:srgbClr val="2EC4B6">
                  <a:alpha val="70000"/>
                </a:srgb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940F-4C4B-90C6-19B0E7EF1829}"/>
              </c:ext>
            </c:extLst>
          </c:dPt>
          <c:cat>
            <c:strRef>
              <c:f>Sheet1!$A$2:$A$3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940F-4C4B-90C6-19B0E7EF18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辅助2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>
                  <a:alpha val="70000"/>
                </a:schemeClr>
              </a:solidFill>
              <a:ln w="19050">
                <a:solidFill>
                  <a:schemeClr val="tx1">
                    <a:alpha val="8000"/>
                  </a:scheme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940F-4C4B-90C6-19B0E7EF1829}"/>
              </c:ext>
            </c:extLst>
          </c:dPt>
          <c:dPt>
            <c:idx val="1"/>
            <c:bubble3D val="0"/>
            <c:spPr>
              <a:solidFill>
                <a:srgbClr val="2EC4B6">
                  <a:alpha val="70000"/>
                </a:srgbClr>
              </a:solidFill>
              <a:ln w="19050">
                <a:solidFill>
                  <a:srgbClr val="2EC4B6">
                    <a:alpha val="14000"/>
                  </a:srgbClr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940F-4C4B-90C6-19B0E7EF1829}"/>
              </c:ext>
            </c:extLst>
          </c:dPt>
          <c:cat>
            <c:strRef>
              <c:f>Sheet1!$A$2:$A$3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940F-4C4B-90C6-19B0E7EF182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辅助3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0-940F-4C4B-90C6-19B0E7EF1829}"/>
              </c:ext>
            </c:extLst>
          </c:dPt>
          <c:dPt>
            <c:idx val="1"/>
            <c:bubble3D val="0"/>
            <c:spPr>
              <a:solidFill>
                <a:srgbClr val="2EC4B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2-940F-4C4B-90C6-19B0E7EF1829}"/>
              </c:ext>
            </c:extLst>
          </c:dPt>
          <c:cat>
            <c:strRef>
              <c:f>Sheet1!$A$2:$A$3</c:f>
              <c:strCache>
                <c:ptCount val="2"/>
                <c:pt idx="0">
                  <c:v>完成</c:v>
                </c:pt>
                <c:pt idx="1">
                  <c:v>未完成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0.69</c:v>
                </c:pt>
                <c:pt idx="1">
                  <c:v>0.31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940F-4C4B-90C6-19B0E7EF1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0.09806</cdr:x>
      <cdr:y>0.29942</cdr:y>
    </cdr:from>
    <cdr:to>
      <cdr:x>0.19425</cdr:x>
      <cdr:y>0.39104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="" xmlns:a16="http://schemas.microsoft.com/office/drawing/2014/main" id="{4D3F0C42-10BD-4BFD-BD50-9874F5882779}"/>
            </a:ext>
          </a:extLst>
        </cdr:cNvPr>
        <cdr:cNvSpPr txBox="1"/>
      </cdr:nvSpPr>
      <cdr:spPr>
        <a:xfrm xmlns:a="http://schemas.openxmlformats.org/drawingml/2006/main">
          <a:off x="797019" y="1622454"/>
          <a:ext cx="781878" cy="4964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0.09806</cdr:x>
      <cdr:y>0.29942</cdr:y>
    </cdr:from>
    <cdr:to>
      <cdr:x>0.19425</cdr:x>
      <cdr:y>0.39104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="" xmlns:a16="http://schemas.microsoft.com/office/drawing/2014/main" id="{4D3F0C42-10BD-4BFD-BD50-9874F5882779}"/>
            </a:ext>
          </a:extLst>
        </cdr:cNvPr>
        <cdr:cNvSpPr txBox="1"/>
      </cdr:nvSpPr>
      <cdr:spPr>
        <a:xfrm xmlns:a="http://schemas.openxmlformats.org/drawingml/2006/main">
          <a:off x="797019" y="1622454"/>
          <a:ext cx="781878" cy="4964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zh-CN" altLang="en-US" sz="1100"/>
        </a:p>
      </cdr:txBody>
    </cdr:sp>
  </cdr:relSizeAnchor>
  <cdr:relSizeAnchor xmlns:cdr="http://schemas.openxmlformats.org/drawingml/2006/chartDrawing">
    <cdr:from>
      <cdr:x>0.38978</cdr:x>
      <cdr:y>0.393</cdr:y>
    </cdr:from>
    <cdr:to>
      <cdr:x>0.53539</cdr:x>
      <cdr:y>0.63381</cdr:y>
    </cdr:to>
    <cdr:sp macro="" textlink="">
      <cdr:nvSpPr>
        <cdr:cNvPr id="3" name="文本框 2">
          <a:extLst xmlns:a="http://schemas.openxmlformats.org/drawingml/2006/main">
            <a:ext uri="{FF2B5EF4-FFF2-40B4-BE49-F238E27FC236}">
              <a16:creationId xmlns="" xmlns:a16="http://schemas.microsoft.com/office/drawing/2014/main" id="{85537EB3-C578-407B-9703-25F2AFA9099A}"/>
            </a:ext>
          </a:extLst>
        </cdr:cNvPr>
        <cdr:cNvSpPr txBox="1"/>
      </cdr:nvSpPr>
      <cdr:spPr>
        <a:xfrm xmlns:a="http://schemas.openxmlformats.org/drawingml/2006/main">
          <a:off x="1966536" y="1168311"/>
          <a:ext cx="734658" cy="7158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CN" sz="4800" dirty="0">
              <a:solidFill>
                <a:srgbClr val="2EC4B6"/>
              </a:solidFill>
            </a:rPr>
            <a:t>JS</a:t>
          </a:r>
          <a:endParaRPr lang="zh-CN" altLang="en-US" sz="4800" dirty="0">
            <a:solidFill>
              <a:srgbClr val="2EC4B6"/>
            </a:solidFill>
          </a:endParaRPr>
        </a:p>
      </cdr:txBody>
    </cdr:sp>
  </cdr:relSizeAnchor>
  <cdr:relSizeAnchor xmlns:cdr="http://schemas.openxmlformats.org/drawingml/2006/chartDrawing">
    <cdr:from>
      <cdr:x>0.6336</cdr:x>
      <cdr:y>0.54512</cdr:y>
    </cdr:from>
    <cdr:to>
      <cdr:x>0.94221</cdr:x>
      <cdr:y>0.67425</cdr:y>
    </cdr:to>
    <cdr:grpSp>
      <cdr:nvGrpSpPr>
        <cdr:cNvPr id="4" name="组合 3">
          <a:extLst xmlns:a="http://schemas.openxmlformats.org/drawingml/2006/main">
            <a:ext uri="{FF2B5EF4-FFF2-40B4-BE49-F238E27FC236}">
              <a16:creationId xmlns="" xmlns:a16="http://schemas.microsoft.com/office/drawing/2014/main" id="{06E3BD46-E614-497B-959E-FE65E853392D}"/>
            </a:ext>
          </a:extLst>
        </cdr:cNvPr>
        <cdr:cNvGrpSpPr/>
      </cdr:nvGrpSpPr>
      <cdr:grpSpPr>
        <a:xfrm xmlns:a="http://schemas.openxmlformats.org/drawingml/2006/main">
          <a:off x="3196687" y="1620547"/>
          <a:ext cx="1557022" cy="383881"/>
          <a:chOff x="10807454" y="3405924"/>
          <a:chExt cx="2373089" cy="362858"/>
        </a:xfrm>
      </cdr:grpSpPr>
      <cdr:cxnSp macro="">
        <cdr:nvCxnSpPr>
          <cdr:cNvPr id="5" name="直接连接符 4">
            <a:extLst xmlns:a="http://schemas.openxmlformats.org/drawingml/2006/main">
              <a:ext uri="{FF2B5EF4-FFF2-40B4-BE49-F238E27FC236}">
                <a16:creationId xmlns="" xmlns:a16="http://schemas.microsoft.com/office/drawing/2014/main" id="{25268DF5-1290-451F-8170-258E3589D53A}"/>
              </a:ext>
            </a:extLst>
          </cdr:cNvPr>
          <cdr:cNvCxnSpPr/>
        </cdr:nvCxnSpPr>
        <cdr:spPr>
          <a:xfrm xmlns:a="http://schemas.openxmlformats.org/drawingml/2006/main">
            <a:off x="10807454" y="3751886"/>
            <a:ext cx="1995717" cy="16896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6" name="直接连接符 5">
            <a:extLst xmlns:a="http://schemas.openxmlformats.org/drawingml/2006/main">
              <a:ext uri="{FF2B5EF4-FFF2-40B4-BE49-F238E27FC236}">
                <a16:creationId xmlns="" xmlns:a16="http://schemas.microsoft.com/office/drawing/2014/main" id="{3D5E109D-8FF6-4080-AC5F-51693249D45F}"/>
              </a:ext>
            </a:extLst>
          </cdr:cNvPr>
          <cdr:cNvCxnSpPr/>
        </cdr:nvCxnSpPr>
        <cdr:spPr>
          <a:xfrm xmlns:a="http://schemas.openxmlformats.org/drawingml/2006/main" flipV="1">
            <a:off x="12803172" y="3405924"/>
            <a:ext cx="377371" cy="362858"/>
          </a:xfrm>
          <a:prstGeom xmlns:a="http://schemas.openxmlformats.org/drawingml/2006/main" prst="line">
            <a:avLst/>
          </a:prstGeom>
          <a:ln xmlns:a="http://schemas.openxmlformats.org/drawingml/2006/main">
            <a:solidFill>
              <a:schemeClr val="tx1"/>
            </a:solidFill>
          </a:ln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  <cdr:relSizeAnchor xmlns:cdr="http://schemas.openxmlformats.org/drawingml/2006/chartDrawing">
    <cdr:from>
      <cdr:x>1.98205E-7</cdr:x>
      <cdr:y>0.40527</cdr:y>
    </cdr:from>
    <cdr:to>
      <cdr:x>0.28324</cdr:x>
      <cdr:y>0.52732</cdr:y>
    </cdr:to>
    <cdr:grpSp>
      <cdr:nvGrpSpPr>
        <cdr:cNvPr id="7" name="组合 6">
          <a:extLst xmlns:a="http://schemas.openxmlformats.org/drawingml/2006/main">
            <a:ext uri="{FF2B5EF4-FFF2-40B4-BE49-F238E27FC236}">
              <a16:creationId xmlns="" xmlns:a16="http://schemas.microsoft.com/office/drawing/2014/main" id="{E52D1D91-D968-4947-9495-A81FCDE7A0CE}"/>
            </a:ext>
          </a:extLst>
        </cdr:cNvPr>
        <cdr:cNvGrpSpPr/>
      </cdr:nvGrpSpPr>
      <cdr:grpSpPr>
        <a:xfrm xmlns:a="http://schemas.openxmlformats.org/drawingml/2006/main">
          <a:off x="1" y="1204797"/>
          <a:ext cx="1429023" cy="362834"/>
          <a:chOff x="4085770" y="470756"/>
          <a:chExt cx="2017484" cy="362858"/>
        </a:xfrm>
      </cdr:grpSpPr>
      <cdr:cxnSp macro="">
        <cdr:nvCxnSpPr>
          <cdr:cNvPr id="8" name="直接连接符 7">
            <a:extLst xmlns:a="http://schemas.openxmlformats.org/drawingml/2006/main">
              <a:ext uri="{FF2B5EF4-FFF2-40B4-BE49-F238E27FC236}">
                <a16:creationId xmlns="" xmlns:a16="http://schemas.microsoft.com/office/drawing/2014/main" id="{DE717252-44A0-4AED-A7FE-070AD3A73EFF}"/>
              </a:ext>
            </a:extLst>
          </cdr:cNvPr>
          <cdr:cNvCxnSpPr/>
        </cdr:nvCxnSpPr>
        <cdr:spPr>
          <a:xfrm xmlns:a="http://schemas.openxmlformats.org/drawingml/2006/main" flipH="1">
            <a:off x="4467113" y="470756"/>
            <a:ext cx="1636141" cy="0"/>
          </a:xfrm>
          <a:prstGeom xmlns:a="http://schemas.openxmlformats.org/drawingml/2006/main" prst="line">
            <a:avLst/>
          </a:prstGeom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  <cdr:cxnSp macro="">
        <cdr:nvCxnSpPr>
          <cdr:cNvPr id="9" name="直接连接符 8">
            <a:extLst xmlns:a="http://schemas.openxmlformats.org/drawingml/2006/main">
              <a:ext uri="{FF2B5EF4-FFF2-40B4-BE49-F238E27FC236}">
                <a16:creationId xmlns="" xmlns:a16="http://schemas.microsoft.com/office/drawing/2014/main" id="{CED9A08B-9F6C-44EE-9970-C6B24AA00589}"/>
              </a:ext>
            </a:extLst>
          </cdr:cNvPr>
          <cdr:cNvCxnSpPr/>
        </cdr:nvCxnSpPr>
        <cdr:spPr>
          <a:xfrm xmlns:a="http://schemas.openxmlformats.org/drawingml/2006/main" flipH="1">
            <a:off x="4085770" y="470756"/>
            <a:ext cx="377371" cy="362858"/>
          </a:xfrm>
          <a:prstGeom xmlns:a="http://schemas.openxmlformats.org/drawingml/2006/main" prst="line">
            <a:avLst/>
          </a:prstGeom>
        </cdr:spPr>
        <cdr:style>
          <a:lnRef xmlns:a="http://schemas.openxmlformats.org/drawingml/2006/main" idx="1">
            <a:schemeClr val="accent1"/>
          </a:lnRef>
          <a:fillRef xmlns:a="http://schemas.openxmlformats.org/drawingml/2006/main" idx="0">
            <a:schemeClr val="accent1"/>
          </a:fillRef>
          <a:effectRef xmlns:a="http://schemas.openxmlformats.org/drawingml/2006/main" idx="0">
            <a:schemeClr val="accent1"/>
          </a:effectRef>
          <a:fontRef xmlns:a="http://schemas.openxmlformats.org/drawingml/2006/main" idx="minor">
            <a:schemeClr val="tx1"/>
          </a:fontRef>
        </cdr:style>
      </cdr:cxnSp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030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0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3B47-E2FE-4AE6-84FC-55EA01778480}" type="datetimeFigureOut">
              <a:rPr lang="zh-CN" altLang="en-US" smtClean="0"/>
              <a:t>2017/7/16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0F64A-F5EF-4A49-B7E5-708D2AE3F3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6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3B47-E2FE-4AE6-84FC-55EA01778480}" type="datetimeFigureOut">
              <a:rPr lang="zh-CN" altLang="en-US" smtClean="0"/>
              <a:t>2017/7/16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0F64A-F5EF-4A49-B7E5-708D2AE3F3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34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030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3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3B47-E2FE-4AE6-84FC-55EA01778480}" type="datetimeFigureOut">
              <a:rPr lang="zh-CN" altLang="en-US" smtClean="0"/>
              <a:t>2017/7/16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0F64A-F5EF-4A49-B7E5-708D2AE3F3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6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3B47-E2FE-4AE6-84FC-55EA01778480}" type="datetimeFigureOut">
              <a:rPr lang="zh-CN" altLang="en-US" smtClean="0"/>
              <a:t>2017/7/16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0F64A-F5EF-4A49-B7E5-708D2AE3F3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6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3B47-E2FE-4AE6-84FC-55EA01778480}" type="datetimeFigureOut">
              <a:rPr lang="zh-CN" altLang="en-US" smtClean="0"/>
              <a:t>2017/7/16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0F64A-F5EF-4A49-B7E5-708D2AE3F3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35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3B47-E2FE-4AE6-84FC-55EA01778480}" type="datetimeFigureOut">
              <a:rPr lang="zh-CN" altLang="en-US" smtClean="0"/>
              <a:t>2017/7/16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0F64A-F5EF-4A49-B7E5-708D2AE3F3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2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3B47-E2FE-4AE6-84FC-55EA01778480}" type="datetimeFigureOut">
              <a:rPr lang="zh-CN" altLang="en-US" smtClean="0"/>
              <a:t>2017/7/16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0F64A-F5EF-4A49-B7E5-708D2AE3F3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6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3B47-E2FE-4AE6-84FC-55EA01778480}" type="datetimeFigureOut">
              <a:rPr lang="zh-CN" altLang="en-US" smtClean="0"/>
              <a:t>2017/7/16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0F64A-F5EF-4A49-B7E5-708D2AE3F3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69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3B47-E2FE-4AE6-84FC-55EA01778480}" type="datetimeFigureOut">
              <a:rPr lang="zh-CN" altLang="en-US" smtClean="0"/>
              <a:t>2017/7/16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0F64A-F5EF-4A49-B7E5-708D2AE3F3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39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B3B47-E2FE-4AE6-84FC-55EA01778480}" type="datetimeFigureOut">
              <a:rPr lang="zh-CN" altLang="en-US" smtClean="0"/>
              <a:t>2017/7/16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0F64A-F5EF-4A49-B7E5-708D2AE3F3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B3B47-E2FE-4AE6-84FC-55EA01778480}" type="datetimeFigureOut">
              <a:rPr lang="zh-CN" altLang="en-US" smtClean="0"/>
              <a:t>2017/7/16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0F64A-F5EF-4A49-B7E5-708D2AE3F3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89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&#30333;&#29747;\Desktop\&#27969;&#31243;&#22270;.p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自由: 形状 6"/>
          <p:cNvSpPr/>
          <p:nvPr/>
        </p:nvSpPr>
        <p:spPr>
          <a:xfrm rot="13500000" flipV="1">
            <a:off x="4201302" y="-2317151"/>
            <a:ext cx="3789396" cy="3789397"/>
          </a:xfrm>
          <a:custGeom>
            <a:avLst/>
            <a:gdLst>
              <a:gd name="connsiteX0" fmla="*/ 3789396 w 3789396"/>
              <a:gd name="connsiteY0" fmla="*/ 3789397 h 3789397"/>
              <a:gd name="connsiteX1" fmla="*/ 0 w 3789396"/>
              <a:gd name="connsiteY1" fmla="*/ 0 h 3789397"/>
              <a:gd name="connsiteX2" fmla="*/ 0 w 3789396"/>
              <a:gd name="connsiteY2" fmla="*/ 3789397 h 3789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9396" h="3789397">
                <a:moveTo>
                  <a:pt x="3789396" y="3789397"/>
                </a:moveTo>
                <a:lnTo>
                  <a:pt x="0" y="0"/>
                </a:lnTo>
                <a:lnTo>
                  <a:pt x="0" y="3789397"/>
                </a:lnTo>
                <a:close/>
              </a:path>
            </a:pathLst>
          </a:custGeom>
          <a:solidFill>
            <a:srgbClr val="030419"/>
          </a:solidFill>
          <a:ln w="127000"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L 形 13"/>
          <p:cNvSpPr/>
          <p:nvPr/>
        </p:nvSpPr>
        <p:spPr>
          <a:xfrm rot="18900000">
            <a:off x="5682049" y="627956"/>
            <a:ext cx="827902" cy="827902"/>
          </a:xfrm>
          <a:prstGeom prst="corner">
            <a:avLst>
              <a:gd name="adj1" fmla="val 17663"/>
              <a:gd name="adj2" fmla="val 17662"/>
            </a:avLst>
          </a:prstGeom>
          <a:solidFill>
            <a:srgbClr val="2EC4B6"/>
          </a:solidFill>
          <a:ln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782" y="2780231"/>
            <a:ext cx="1273423" cy="127342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157205" y="3093985"/>
            <a:ext cx="535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campus recycle</a:t>
            </a:r>
            <a:endParaRPr lang="zh-CN" altLang="en-US" sz="5400" dirty="0">
              <a:solidFill>
                <a:schemeClr val="bg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" name="矩形 12"/>
          <p:cNvSpPr/>
          <p:nvPr/>
        </p:nvSpPr>
        <p:spPr>
          <a:xfrm>
            <a:off x="2234153" y="3574022"/>
            <a:ext cx="7880808" cy="880013"/>
          </a:xfrm>
          <a:custGeom>
            <a:avLst/>
            <a:gdLst>
              <a:gd name="connsiteX0" fmla="*/ 0 w 9985829"/>
              <a:gd name="connsiteY0" fmla="*/ 0 h 783772"/>
              <a:gd name="connsiteX1" fmla="*/ 9985829 w 9985829"/>
              <a:gd name="connsiteY1" fmla="*/ 0 h 783772"/>
              <a:gd name="connsiteX2" fmla="*/ 9985829 w 9985829"/>
              <a:gd name="connsiteY2" fmla="*/ 783772 h 783772"/>
              <a:gd name="connsiteX3" fmla="*/ 0 w 9985829"/>
              <a:gd name="connsiteY3" fmla="*/ 783772 h 783772"/>
              <a:gd name="connsiteX4" fmla="*/ 0 w 9985829"/>
              <a:gd name="connsiteY4" fmla="*/ 0 h 783772"/>
              <a:gd name="connsiteX0" fmla="*/ 0 w 9985829"/>
              <a:gd name="connsiteY0" fmla="*/ 9071 h 792843"/>
              <a:gd name="connsiteX1" fmla="*/ 678090 w 9985829"/>
              <a:gd name="connsiteY1" fmla="*/ 0 h 792843"/>
              <a:gd name="connsiteX2" fmla="*/ 9985829 w 9985829"/>
              <a:gd name="connsiteY2" fmla="*/ 9071 h 792843"/>
              <a:gd name="connsiteX3" fmla="*/ 9985829 w 9985829"/>
              <a:gd name="connsiteY3" fmla="*/ 792843 h 792843"/>
              <a:gd name="connsiteX4" fmla="*/ 0 w 9985829"/>
              <a:gd name="connsiteY4" fmla="*/ 792843 h 792843"/>
              <a:gd name="connsiteX5" fmla="*/ 0 w 9985829"/>
              <a:gd name="connsiteY5" fmla="*/ 9071 h 792843"/>
              <a:gd name="connsiteX0" fmla="*/ 0 w 9985829"/>
              <a:gd name="connsiteY0" fmla="*/ 9071 h 792843"/>
              <a:gd name="connsiteX1" fmla="*/ 678090 w 9985829"/>
              <a:gd name="connsiteY1" fmla="*/ 0 h 792843"/>
              <a:gd name="connsiteX2" fmla="*/ 9279165 w 9985829"/>
              <a:gd name="connsiteY2" fmla="*/ 1 h 792843"/>
              <a:gd name="connsiteX3" fmla="*/ 9985829 w 9985829"/>
              <a:gd name="connsiteY3" fmla="*/ 9071 h 792843"/>
              <a:gd name="connsiteX4" fmla="*/ 9985829 w 9985829"/>
              <a:gd name="connsiteY4" fmla="*/ 792843 h 792843"/>
              <a:gd name="connsiteX5" fmla="*/ 0 w 9985829"/>
              <a:gd name="connsiteY5" fmla="*/ 792843 h 792843"/>
              <a:gd name="connsiteX6" fmla="*/ 0 w 9985829"/>
              <a:gd name="connsiteY6" fmla="*/ 9071 h 792843"/>
              <a:gd name="connsiteX0" fmla="*/ 9279165 w 9985829"/>
              <a:gd name="connsiteY0" fmla="*/ 0 h 792842"/>
              <a:gd name="connsiteX1" fmla="*/ 9985829 w 9985829"/>
              <a:gd name="connsiteY1" fmla="*/ 9070 h 792842"/>
              <a:gd name="connsiteX2" fmla="*/ 9985829 w 9985829"/>
              <a:gd name="connsiteY2" fmla="*/ 792842 h 792842"/>
              <a:gd name="connsiteX3" fmla="*/ 0 w 9985829"/>
              <a:gd name="connsiteY3" fmla="*/ 792842 h 792842"/>
              <a:gd name="connsiteX4" fmla="*/ 0 w 9985829"/>
              <a:gd name="connsiteY4" fmla="*/ 9070 h 792842"/>
              <a:gd name="connsiteX5" fmla="*/ 769530 w 9985829"/>
              <a:gd name="connsiteY5" fmla="*/ 91439 h 792842"/>
              <a:gd name="connsiteX0" fmla="*/ 9279165 w 9985829"/>
              <a:gd name="connsiteY0" fmla="*/ 0 h 792842"/>
              <a:gd name="connsiteX1" fmla="*/ 9985829 w 9985829"/>
              <a:gd name="connsiteY1" fmla="*/ 9070 h 792842"/>
              <a:gd name="connsiteX2" fmla="*/ 9985829 w 9985829"/>
              <a:gd name="connsiteY2" fmla="*/ 792842 h 792842"/>
              <a:gd name="connsiteX3" fmla="*/ 0 w 9985829"/>
              <a:gd name="connsiteY3" fmla="*/ 792842 h 792842"/>
              <a:gd name="connsiteX4" fmla="*/ 0 w 9985829"/>
              <a:gd name="connsiteY4" fmla="*/ 9070 h 792842"/>
              <a:gd name="connsiteX5" fmla="*/ 769530 w 9985829"/>
              <a:gd name="connsiteY5" fmla="*/ 10476 h 792842"/>
              <a:gd name="connsiteX0" fmla="*/ 9279165 w 9985829"/>
              <a:gd name="connsiteY0" fmla="*/ 0 h 792842"/>
              <a:gd name="connsiteX1" fmla="*/ 9985829 w 9985829"/>
              <a:gd name="connsiteY1" fmla="*/ 9070 h 792842"/>
              <a:gd name="connsiteX2" fmla="*/ 9985829 w 9985829"/>
              <a:gd name="connsiteY2" fmla="*/ 792842 h 792842"/>
              <a:gd name="connsiteX3" fmla="*/ 0 w 9985829"/>
              <a:gd name="connsiteY3" fmla="*/ 792842 h 792842"/>
              <a:gd name="connsiteX4" fmla="*/ 0 w 9985829"/>
              <a:gd name="connsiteY4" fmla="*/ 9070 h 792842"/>
              <a:gd name="connsiteX5" fmla="*/ 769530 w 9985829"/>
              <a:gd name="connsiteY5" fmla="*/ 15238 h 792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29" h="792842">
                <a:moveTo>
                  <a:pt x="9279165" y="0"/>
                </a:moveTo>
                <a:lnTo>
                  <a:pt x="9985829" y="9070"/>
                </a:lnTo>
                <a:lnTo>
                  <a:pt x="9985829" y="792842"/>
                </a:lnTo>
                <a:lnTo>
                  <a:pt x="0" y="792842"/>
                </a:lnTo>
                <a:lnTo>
                  <a:pt x="0" y="9070"/>
                </a:lnTo>
                <a:lnTo>
                  <a:pt x="769530" y="15238"/>
                </a:lnTo>
              </a:path>
            </a:pathLst>
          </a:custGeom>
          <a:noFill/>
          <a:ln w="19050"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894785" y="3234654"/>
            <a:ext cx="678735" cy="678735"/>
          </a:xfrm>
          <a:prstGeom prst="rect">
            <a:avLst/>
          </a:prstGeom>
          <a:solidFill>
            <a:srgbClr val="04E6EE">
              <a:alpha val="50196"/>
            </a:srgbClr>
          </a:solidFill>
          <a:ln>
            <a:solidFill>
              <a:srgbClr val="030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114961" y="4454035"/>
            <a:ext cx="472971" cy="472971"/>
          </a:xfrm>
          <a:prstGeom prst="rect">
            <a:avLst/>
          </a:prstGeom>
          <a:solidFill>
            <a:srgbClr val="04E6E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826961" y="4941089"/>
            <a:ext cx="288000" cy="2880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1494052" y="5790646"/>
            <a:ext cx="1993444" cy="0"/>
          </a:xfrm>
          <a:prstGeom prst="line">
            <a:avLst/>
          </a:prstGeom>
          <a:ln w="28575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397760" y="5790646"/>
            <a:ext cx="1190172" cy="0"/>
          </a:xfrm>
          <a:prstGeom prst="line">
            <a:avLst/>
          </a:prstGeom>
          <a:ln w="28575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434234" y="5948413"/>
            <a:ext cx="2113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EC4B6"/>
                </a:solidFill>
                <a:latin typeface="Algerian" panose="04020705040A02060702" pitchFamily="82" charset="0"/>
              </a:rPr>
              <a:t>freestyle</a:t>
            </a:r>
            <a:endParaRPr lang="zh-CN" altLang="en-US" sz="2800" dirty="0">
              <a:solidFill>
                <a:srgbClr val="2EC4B6"/>
              </a:solidFill>
              <a:latin typeface="Algerian" panose="04020705040A02060702" pitchFamily="82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95936" y="5939086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2EC4B6"/>
                </a:solidFill>
                <a:latin typeface="Algerian" panose="04020705040A02060702" pitchFamily="82" charset="0"/>
              </a:rPr>
              <a:t>2017.7</a:t>
            </a:r>
            <a:endParaRPr lang="zh-CN" altLang="en-US" sz="2800" dirty="0">
              <a:solidFill>
                <a:srgbClr val="2EC4B6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Dave Erpson,The Flash Music - Eclip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8508" y="-4385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8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267" y="524960"/>
            <a:ext cx="8569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工欲善其事必先利其器</a:t>
            </a:r>
            <a:endParaRPr lang="zh-CN" altLang="en-US" sz="4800" dirty="0">
              <a:solidFill>
                <a:srgbClr val="2EC4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252351" y="1904066"/>
            <a:ext cx="2389513" cy="1090820"/>
            <a:chOff x="2572631" y="1842058"/>
            <a:chExt cx="8705850" cy="1090820"/>
          </a:xfrm>
        </p:grpSpPr>
        <p:sp>
          <p:nvSpPr>
            <p:cNvPr id="5" name="矩形 4"/>
            <p:cNvSpPr/>
            <p:nvPr/>
          </p:nvSpPr>
          <p:spPr>
            <a:xfrm>
              <a:off x="2934581" y="1842058"/>
              <a:ext cx="8343900" cy="239448"/>
            </a:xfrm>
            <a:prstGeom prst="rect">
              <a:avLst/>
            </a:prstGeom>
            <a:solidFill>
              <a:srgbClr val="C15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934581" y="2081506"/>
              <a:ext cx="8343900" cy="851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16200000">
              <a:off x="2600625" y="2343792"/>
              <a:ext cx="305962" cy="36195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14053" y="3358836"/>
            <a:ext cx="2767931" cy="1088335"/>
            <a:chOff x="914053" y="3358836"/>
            <a:chExt cx="8705851" cy="1088335"/>
          </a:xfrm>
        </p:grpSpPr>
        <p:sp>
          <p:nvSpPr>
            <p:cNvPr id="10" name="矩形 9"/>
            <p:cNvSpPr/>
            <p:nvPr/>
          </p:nvSpPr>
          <p:spPr>
            <a:xfrm flipH="1">
              <a:off x="914053" y="3358836"/>
              <a:ext cx="8343900" cy="238903"/>
            </a:xfrm>
            <a:prstGeom prst="rect">
              <a:avLst/>
            </a:prstGeom>
            <a:solidFill>
              <a:srgbClr val="0A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flipH="1">
              <a:off x="914053" y="3597739"/>
              <a:ext cx="8343900" cy="849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等腰三角形 11"/>
            <p:cNvSpPr/>
            <p:nvPr/>
          </p:nvSpPr>
          <p:spPr>
            <a:xfrm rot="5400000" flipH="1">
              <a:off x="9286296" y="3859015"/>
              <a:ext cx="305265" cy="36195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572633" y="4897426"/>
            <a:ext cx="5388744" cy="1088335"/>
            <a:chOff x="2572632" y="4897426"/>
            <a:chExt cx="8705849" cy="1088335"/>
          </a:xfrm>
        </p:grpSpPr>
        <p:sp>
          <p:nvSpPr>
            <p:cNvPr id="19" name="矩形 18"/>
            <p:cNvSpPr/>
            <p:nvPr/>
          </p:nvSpPr>
          <p:spPr>
            <a:xfrm>
              <a:off x="2934581" y="4897426"/>
              <a:ext cx="8343900" cy="238903"/>
            </a:xfrm>
            <a:prstGeom prst="rect">
              <a:avLst/>
            </a:prstGeom>
            <a:solidFill>
              <a:srgbClr val="2EC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934581" y="5136329"/>
              <a:ext cx="8343900" cy="849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6200000">
              <a:off x="2600974" y="5397605"/>
              <a:ext cx="305265" cy="36195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2090057" y="4664875"/>
            <a:ext cx="0" cy="130549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090057" y="3116202"/>
            <a:ext cx="7765143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9862457" y="3116200"/>
            <a:ext cx="0" cy="15486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2090057" y="4664875"/>
            <a:ext cx="7765143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090057" y="1842058"/>
            <a:ext cx="0" cy="127414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 flipH="1">
            <a:off x="2045062" y="1842058"/>
            <a:ext cx="99424" cy="835690"/>
          </a:xfrm>
          <a:prstGeom prst="rect">
            <a:avLst/>
          </a:prstGeom>
          <a:solidFill>
            <a:srgbClr val="2EC4B6"/>
          </a:solidFill>
          <a:ln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flipH="1">
            <a:off x="9812745" y="3497307"/>
            <a:ext cx="99424" cy="835690"/>
          </a:xfrm>
          <a:prstGeom prst="rect">
            <a:avLst/>
          </a:prstGeom>
          <a:solidFill>
            <a:srgbClr val="C15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flipH="1">
            <a:off x="2045062" y="5135716"/>
            <a:ext cx="99424" cy="835690"/>
          </a:xfrm>
          <a:prstGeom prst="rect">
            <a:avLst/>
          </a:prstGeom>
          <a:solidFill>
            <a:srgbClr val="0A3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2376195" y="1842058"/>
            <a:ext cx="238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 smtClean="0">
                <a:solidFill>
                  <a:schemeClr val="bg1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Github</a:t>
            </a:r>
            <a:endParaRPr lang="zh-CN" altLang="en-US" sz="1600" b="1" dirty="0">
              <a:solidFill>
                <a:schemeClr val="bg1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22323" y="3314296"/>
            <a:ext cx="238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Markdown</a:t>
            </a:r>
            <a:endParaRPr lang="zh-CN" altLang="en-US" sz="1600" b="1" dirty="0">
              <a:solidFill>
                <a:schemeClr val="bg1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072064" y="4862970"/>
            <a:ext cx="2381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maven</a:t>
            </a:r>
            <a:endParaRPr lang="zh-CN" altLang="en-US" sz="1600" b="1" dirty="0">
              <a:solidFill>
                <a:schemeClr val="bg1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66" y="2177970"/>
            <a:ext cx="758397" cy="758397"/>
          </a:xfrm>
          <a:prstGeom prst="rect">
            <a:avLst/>
          </a:prstGeom>
        </p:spPr>
      </p:pic>
      <p:sp>
        <p:nvSpPr>
          <p:cNvPr id="32" name="KSO_Shape"/>
          <p:cNvSpPr/>
          <p:nvPr/>
        </p:nvSpPr>
        <p:spPr>
          <a:xfrm>
            <a:off x="1178109" y="3726736"/>
            <a:ext cx="966377" cy="64654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58123" y="5091896"/>
            <a:ext cx="2190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Maven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6484" t="46724" r="50934" b="9369"/>
          <a:stretch/>
        </p:blipFill>
        <p:spPr>
          <a:xfrm>
            <a:off x="4757614" y="2200147"/>
            <a:ext cx="4104066" cy="53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3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 animBg="1"/>
      <p:bldP spid="42" grpId="0" animBg="1"/>
      <p:bldP spid="43" grpId="0" animBg="1"/>
      <p:bldP spid="44" grpId="0"/>
      <p:bldP spid="46" grpId="0"/>
      <p:bldP spid="49" grpId="0"/>
      <p:bldP spid="32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759317" y="1833575"/>
            <a:ext cx="2315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Notepad++</a:t>
            </a:r>
            <a:endParaRPr lang="zh-CN" altLang="en-US" sz="2000" b="1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" name="Freeform 23"/>
          <p:cNvSpPr>
            <a:spLocks/>
          </p:cNvSpPr>
          <p:nvPr/>
        </p:nvSpPr>
        <p:spPr bwMode="auto">
          <a:xfrm flipV="1">
            <a:off x="422651" y="2038618"/>
            <a:ext cx="1202983" cy="926742"/>
          </a:xfrm>
          <a:custGeom>
            <a:avLst/>
            <a:gdLst>
              <a:gd name="T0" fmla="*/ 79 w 91"/>
              <a:gd name="T1" fmla="*/ 1 h 70"/>
              <a:gd name="T2" fmla="*/ 77 w 91"/>
              <a:gd name="T3" fmla="*/ 1 h 70"/>
              <a:gd name="T4" fmla="*/ 77 w 91"/>
              <a:gd name="T5" fmla="*/ 3 h 70"/>
              <a:gd name="T6" fmla="*/ 85 w 91"/>
              <a:gd name="T7" fmla="*/ 11 h 70"/>
              <a:gd name="T8" fmla="*/ 29 w 91"/>
              <a:gd name="T9" fmla="*/ 11 h 70"/>
              <a:gd name="T10" fmla="*/ 0 w 91"/>
              <a:gd name="T11" fmla="*/ 40 h 70"/>
              <a:gd name="T12" fmla="*/ 29 w 91"/>
              <a:gd name="T13" fmla="*/ 70 h 70"/>
              <a:gd name="T14" fmla="*/ 78 w 91"/>
              <a:gd name="T15" fmla="*/ 70 h 70"/>
              <a:gd name="T16" fmla="*/ 80 w 91"/>
              <a:gd name="T17" fmla="*/ 68 h 70"/>
              <a:gd name="T18" fmla="*/ 78 w 91"/>
              <a:gd name="T19" fmla="*/ 66 h 70"/>
              <a:gd name="T20" fmla="*/ 29 w 91"/>
              <a:gd name="T21" fmla="*/ 66 h 70"/>
              <a:gd name="T22" fmla="*/ 3 w 91"/>
              <a:gd name="T23" fmla="*/ 40 h 70"/>
              <a:gd name="T24" fmla="*/ 29 w 91"/>
              <a:gd name="T25" fmla="*/ 15 h 70"/>
              <a:gd name="T26" fmla="*/ 85 w 91"/>
              <a:gd name="T27" fmla="*/ 15 h 70"/>
              <a:gd name="T28" fmla="*/ 77 w 91"/>
              <a:gd name="T29" fmla="*/ 23 h 70"/>
              <a:gd name="T30" fmla="*/ 77 w 91"/>
              <a:gd name="T31" fmla="*/ 25 h 70"/>
              <a:gd name="T32" fmla="*/ 78 w 91"/>
              <a:gd name="T33" fmla="*/ 26 h 70"/>
              <a:gd name="T34" fmla="*/ 79 w 91"/>
              <a:gd name="T35" fmla="*/ 25 h 70"/>
              <a:gd name="T36" fmla="*/ 90 w 91"/>
              <a:gd name="T37" fmla="*/ 14 h 70"/>
              <a:gd name="T38" fmla="*/ 91 w 91"/>
              <a:gd name="T39" fmla="*/ 13 h 70"/>
              <a:gd name="T40" fmla="*/ 90 w 91"/>
              <a:gd name="T41" fmla="*/ 12 h 70"/>
              <a:gd name="T42" fmla="*/ 79 w 91"/>
              <a:gd name="T4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1" h="70">
                <a:moveTo>
                  <a:pt x="79" y="1"/>
                </a:moveTo>
                <a:cubicBezTo>
                  <a:pt x="79" y="0"/>
                  <a:pt x="78" y="0"/>
                  <a:pt x="77" y="1"/>
                </a:cubicBezTo>
                <a:cubicBezTo>
                  <a:pt x="77" y="1"/>
                  <a:pt x="77" y="2"/>
                  <a:pt x="77" y="3"/>
                </a:cubicBezTo>
                <a:cubicBezTo>
                  <a:pt x="85" y="11"/>
                  <a:pt x="85" y="11"/>
                  <a:pt x="85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13" y="11"/>
                  <a:pt x="0" y="24"/>
                  <a:pt x="0" y="40"/>
                </a:cubicBezTo>
                <a:cubicBezTo>
                  <a:pt x="0" y="57"/>
                  <a:pt x="13" y="70"/>
                  <a:pt x="29" y="70"/>
                </a:cubicBezTo>
                <a:cubicBezTo>
                  <a:pt x="78" y="70"/>
                  <a:pt x="78" y="70"/>
                  <a:pt x="78" y="70"/>
                </a:cubicBezTo>
                <a:cubicBezTo>
                  <a:pt x="79" y="70"/>
                  <a:pt x="80" y="69"/>
                  <a:pt x="80" y="68"/>
                </a:cubicBezTo>
                <a:cubicBezTo>
                  <a:pt x="80" y="67"/>
                  <a:pt x="79" y="66"/>
                  <a:pt x="78" y="66"/>
                </a:cubicBezTo>
                <a:cubicBezTo>
                  <a:pt x="29" y="66"/>
                  <a:pt x="29" y="66"/>
                  <a:pt x="29" y="66"/>
                </a:cubicBezTo>
                <a:cubicBezTo>
                  <a:pt x="14" y="66"/>
                  <a:pt x="3" y="55"/>
                  <a:pt x="3" y="40"/>
                </a:cubicBezTo>
                <a:cubicBezTo>
                  <a:pt x="3" y="26"/>
                  <a:pt x="14" y="15"/>
                  <a:pt x="29" y="15"/>
                </a:cubicBezTo>
                <a:cubicBezTo>
                  <a:pt x="85" y="15"/>
                  <a:pt x="85" y="15"/>
                  <a:pt x="85" y="15"/>
                </a:cubicBezTo>
                <a:cubicBezTo>
                  <a:pt x="77" y="23"/>
                  <a:pt x="77" y="23"/>
                  <a:pt x="77" y="23"/>
                </a:cubicBezTo>
                <a:cubicBezTo>
                  <a:pt x="77" y="23"/>
                  <a:pt x="77" y="24"/>
                  <a:pt x="77" y="25"/>
                </a:cubicBezTo>
                <a:cubicBezTo>
                  <a:pt x="77" y="25"/>
                  <a:pt x="78" y="26"/>
                  <a:pt x="78" y="26"/>
                </a:cubicBezTo>
                <a:cubicBezTo>
                  <a:pt x="79" y="26"/>
                  <a:pt x="79" y="25"/>
                  <a:pt x="79" y="25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4"/>
                  <a:pt x="91" y="13"/>
                  <a:pt x="91" y="13"/>
                </a:cubicBezTo>
                <a:cubicBezTo>
                  <a:pt x="91" y="13"/>
                  <a:pt x="91" y="12"/>
                  <a:pt x="90" y="12"/>
                </a:cubicBezTo>
                <a:lnTo>
                  <a:pt x="7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88158" y="4230665"/>
            <a:ext cx="3737102" cy="2166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</a:rPr>
              <a:t>        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Dreamweaver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使用所见即所得的接口，亦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功能。利用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它可以轻而易举地制作出跨越平台限制和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的充满动感的网页。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70501" y="1838563"/>
            <a:ext cx="2315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Dreamweaver</a:t>
            </a:r>
            <a:endParaRPr lang="zh-CN" altLang="en-US" sz="2000" b="1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5" name="Freeform 23"/>
          <p:cNvSpPr>
            <a:spLocks/>
          </p:cNvSpPr>
          <p:nvPr/>
        </p:nvSpPr>
        <p:spPr bwMode="auto">
          <a:xfrm flipV="1">
            <a:off x="4484322" y="2033630"/>
            <a:ext cx="1202983" cy="926742"/>
          </a:xfrm>
          <a:custGeom>
            <a:avLst/>
            <a:gdLst>
              <a:gd name="T0" fmla="*/ 79 w 91"/>
              <a:gd name="T1" fmla="*/ 1 h 70"/>
              <a:gd name="T2" fmla="*/ 77 w 91"/>
              <a:gd name="T3" fmla="*/ 1 h 70"/>
              <a:gd name="T4" fmla="*/ 77 w 91"/>
              <a:gd name="T5" fmla="*/ 3 h 70"/>
              <a:gd name="T6" fmla="*/ 85 w 91"/>
              <a:gd name="T7" fmla="*/ 11 h 70"/>
              <a:gd name="T8" fmla="*/ 29 w 91"/>
              <a:gd name="T9" fmla="*/ 11 h 70"/>
              <a:gd name="T10" fmla="*/ 0 w 91"/>
              <a:gd name="T11" fmla="*/ 40 h 70"/>
              <a:gd name="T12" fmla="*/ 29 w 91"/>
              <a:gd name="T13" fmla="*/ 70 h 70"/>
              <a:gd name="T14" fmla="*/ 78 w 91"/>
              <a:gd name="T15" fmla="*/ 70 h 70"/>
              <a:gd name="T16" fmla="*/ 80 w 91"/>
              <a:gd name="T17" fmla="*/ 68 h 70"/>
              <a:gd name="T18" fmla="*/ 78 w 91"/>
              <a:gd name="T19" fmla="*/ 66 h 70"/>
              <a:gd name="T20" fmla="*/ 29 w 91"/>
              <a:gd name="T21" fmla="*/ 66 h 70"/>
              <a:gd name="T22" fmla="*/ 3 w 91"/>
              <a:gd name="T23" fmla="*/ 40 h 70"/>
              <a:gd name="T24" fmla="*/ 29 w 91"/>
              <a:gd name="T25" fmla="*/ 15 h 70"/>
              <a:gd name="T26" fmla="*/ 85 w 91"/>
              <a:gd name="T27" fmla="*/ 15 h 70"/>
              <a:gd name="T28" fmla="*/ 77 w 91"/>
              <a:gd name="T29" fmla="*/ 23 h 70"/>
              <a:gd name="T30" fmla="*/ 77 w 91"/>
              <a:gd name="T31" fmla="*/ 25 h 70"/>
              <a:gd name="T32" fmla="*/ 78 w 91"/>
              <a:gd name="T33" fmla="*/ 26 h 70"/>
              <a:gd name="T34" fmla="*/ 79 w 91"/>
              <a:gd name="T35" fmla="*/ 25 h 70"/>
              <a:gd name="T36" fmla="*/ 90 w 91"/>
              <a:gd name="T37" fmla="*/ 14 h 70"/>
              <a:gd name="T38" fmla="*/ 91 w 91"/>
              <a:gd name="T39" fmla="*/ 13 h 70"/>
              <a:gd name="T40" fmla="*/ 90 w 91"/>
              <a:gd name="T41" fmla="*/ 12 h 70"/>
              <a:gd name="T42" fmla="*/ 79 w 91"/>
              <a:gd name="T4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1" h="70">
                <a:moveTo>
                  <a:pt x="79" y="1"/>
                </a:moveTo>
                <a:cubicBezTo>
                  <a:pt x="79" y="0"/>
                  <a:pt x="78" y="0"/>
                  <a:pt x="77" y="1"/>
                </a:cubicBezTo>
                <a:cubicBezTo>
                  <a:pt x="77" y="1"/>
                  <a:pt x="77" y="2"/>
                  <a:pt x="77" y="3"/>
                </a:cubicBezTo>
                <a:cubicBezTo>
                  <a:pt x="85" y="11"/>
                  <a:pt x="85" y="11"/>
                  <a:pt x="85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13" y="11"/>
                  <a:pt x="0" y="24"/>
                  <a:pt x="0" y="40"/>
                </a:cubicBezTo>
                <a:cubicBezTo>
                  <a:pt x="0" y="57"/>
                  <a:pt x="13" y="70"/>
                  <a:pt x="29" y="70"/>
                </a:cubicBezTo>
                <a:cubicBezTo>
                  <a:pt x="78" y="70"/>
                  <a:pt x="78" y="70"/>
                  <a:pt x="78" y="70"/>
                </a:cubicBezTo>
                <a:cubicBezTo>
                  <a:pt x="79" y="70"/>
                  <a:pt x="80" y="69"/>
                  <a:pt x="80" y="68"/>
                </a:cubicBezTo>
                <a:cubicBezTo>
                  <a:pt x="80" y="67"/>
                  <a:pt x="79" y="66"/>
                  <a:pt x="78" y="66"/>
                </a:cubicBezTo>
                <a:cubicBezTo>
                  <a:pt x="29" y="66"/>
                  <a:pt x="29" y="66"/>
                  <a:pt x="29" y="66"/>
                </a:cubicBezTo>
                <a:cubicBezTo>
                  <a:pt x="14" y="66"/>
                  <a:pt x="3" y="55"/>
                  <a:pt x="3" y="40"/>
                </a:cubicBezTo>
                <a:cubicBezTo>
                  <a:pt x="3" y="26"/>
                  <a:pt x="14" y="15"/>
                  <a:pt x="29" y="15"/>
                </a:cubicBezTo>
                <a:cubicBezTo>
                  <a:pt x="85" y="15"/>
                  <a:pt x="85" y="15"/>
                  <a:pt x="85" y="15"/>
                </a:cubicBezTo>
                <a:cubicBezTo>
                  <a:pt x="77" y="23"/>
                  <a:pt x="77" y="23"/>
                  <a:pt x="77" y="23"/>
                </a:cubicBezTo>
                <a:cubicBezTo>
                  <a:pt x="77" y="23"/>
                  <a:pt x="77" y="24"/>
                  <a:pt x="77" y="25"/>
                </a:cubicBezTo>
                <a:cubicBezTo>
                  <a:pt x="77" y="25"/>
                  <a:pt x="78" y="26"/>
                  <a:pt x="78" y="26"/>
                </a:cubicBezTo>
                <a:cubicBezTo>
                  <a:pt x="79" y="26"/>
                  <a:pt x="79" y="25"/>
                  <a:pt x="79" y="25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4"/>
                  <a:pt x="91" y="13"/>
                  <a:pt x="91" y="13"/>
                </a:cubicBezTo>
                <a:cubicBezTo>
                  <a:pt x="91" y="13"/>
                  <a:pt x="91" y="12"/>
                  <a:pt x="90" y="12"/>
                </a:cubicBezTo>
                <a:lnTo>
                  <a:pt x="7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744500" y="4298184"/>
            <a:ext cx="3581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        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Notepad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不仅有语法高亮度显示，也有语法折叠功能，并且支持宏以及扩充基本功能的外挂模组。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876121" y="1833575"/>
            <a:ext cx="2315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Chrome</a:t>
            </a:r>
            <a:endParaRPr lang="zh-CN" altLang="en-US" sz="2000" b="1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 flipV="1">
            <a:off x="8645047" y="2074655"/>
            <a:ext cx="1202983" cy="926742"/>
          </a:xfrm>
          <a:custGeom>
            <a:avLst/>
            <a:gdLst>
              <a:gd name="T0" fmla="*/ 79 w 91"/>
              <a:gd name="T1" fmla="*/ 1 h 70"/>
              <a:gd name="T2" fmla="*/ 77 w 91"/>
              <a:gd name="T3" fmla="*/ 1 h 70"/>
              <a:gd name="T4" fmla="*/ 77 w 91"/>
              <a:gd name="T5" fmla="*/ 3 h 70"/>
              <a:gd name="T6" fmla="*/ 85 w 91"/>
              <a:gd name="T7" fmla="*/ 11 h 70"/>
              <a:gd name="T8" fmla="*/ 29 w 91"/>
              <a:gd name="T9" fmla="*/ 11 h 70"/>
              <a:gd name="T10" fmla="*/ 0 w 91"/>
              <a:gd name="T11" fmla="*/ 40 h 70"/>
              <a:gd name="T12" fmla="*/ 29 w 91"/>
              <a:gd name="T13" fmla="*/ 70 h 70"/>
              <a:gd name="T14" fmla="*/ 78 w 91"/>
              <a:gd name="T15" fmla="*/ 70 h 70"/>
              <a:gd name="T16" fmla="*/ 80 w 91"/>
              <a:gd name="T17" fmla="*/ 68 h 70"/>
              <a:gd name="T18" fmla="*/ 78 w 91"/>
              <a:gd name="T19" fmla="*/ 66 h 70"/>
              <a:gd name="T20" fmla="*/ 29 w 91"/>
              <a:gd name="T21" fmla="*/ 66 h 70"/>
              <a:gd name="T22" fmla="*/ 3 w 91"/>
              <a:gd name="T23" fmla="*/ 40 h 70"/>
              <a:gd name="T24" fmla="*/ 29 w 91"/>
              <a:gd name="T25" fmla="*/ 15 h 70"/>
              <a:gd name="T26" fmla="*/ 85 w 91"/>
              <a:gd name="T27" fmla="*/ 15 h 70"/>
              <a:gd name="T28" fmla="*/ 77 w 91"/>
              <a:gd name="T29" fmla="*/ 23 h 70"/>
              <a:gd name="T30" fmla="*/ 77 w 91"/>
              <a:gd name="T31" fmla="*/ 25 h 70"/>
              <a:gd name="T32" fmla="*/ 78 w 91"/>
              <a:gd name="T33" fmla="*/ 26 h 70"/>
              <a:gd name="T34" fmla="*/ 79 w 91"/>
              <a:gd name="T35" fmla="*/ 25 h 70"/>
              <a:gd name="T36" fmla="*/ 90 w 91"/>
              <a:gd name="T37" fmla="*/ 14 h 70"/>
              <a:gd name="T38" fmla="*/ 91 w 91"/>
              <a:gd name="T39" fmla="*/ 13 h 70"/>
              <a:gd name="T40" fmla="*/ 90 w 91"/>
              <a:gd name="T41" fmla="*/ 12 h 70"/>
              <a:gd name="T42" fmla="*/ 79 w 91"/>
              <a:gd name="T43" fmla="*/ 1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1" h="70">
                <a:moveTo>
                  <a:pt x="79" y="1"/>
                </a:moveTo>
                <a:cubicBezTo>
                  <a:pt x="79" y="0"/>
                  <a:pt x="78" y="0"/>
                  <a:pt x="77" y="1"/>
                </a:cubicBezTo>
                <a:cubicBezTo>
                  <a:pt x="77" y="1"/>
                  <a:pt x="77" y="2"/>
                  <a:pt x="77" y="3"/>
                </a:cubicBezTo>
                <a:cubicBezTo>
                  <a:pt x="85" y="11"/>
                  <a:pt x="85" y="11"/>
                  <a:pt x="85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13" y="11"/>
                  <a:pt x="0" y="24"/>
                  <a:pt x="0" y="40"/>
                </a:cubicBezTo>
                <a:cubicBezTo>
                  <a:pt x="0" y="57"/>
                  <a:pt x="13" y="70"/>
                  <a:pt x="29" y="70"/>
                </a:cubicBezTo>
                <a:cubicBezTo>
                  <a:pt x="78" y="70"/>
                  <a:pt x="78" y="70"/>
                  <a:pt x="78" y="70"/>
                </a:cubicBezTo>
                <a:cubicBezTo>
                  <a:pt x="79" y="70"/>
                  <a:pt x="80" y="69"/>
                  <a:pt x="80" y="68"/>
                </a:cubicBezTo>
                <a:cubicBezTo>
                  <a:pt x="80" y="67"/>
                  <a:pt x="79" y="66"/>
                  <a:pt x="78" y="66"/>
                </a:cubicBezTo>
                <a:cubicBezTo>
                  <a:pt x="29" y="66"/>
                  <a:pt x="29" y="66"/>
                  <a:pt x="29" y="66"/>
                </a:cubicBezTo>
                <a:cubicBezTo>
                  <a:pt x="14" y="66"/>
                  <a:pt x="3" y="55"/>
                  <a:pt x="3" y="40"/>
                </a:cubicBezTo>
                <a:cubicBezTo>
                  <a:pt x="3" y="26"/>
                  <a:pt x="14" y="15"/>
                  <a:pt x="29" y="15"/>
                </a:cubicBezTo>
                <a:cubicBezTo>
                  <a:pt x="85" y="15"/>
                  <a:pt x="85" y="15"/>
                  <a:pt x="85" y="15"/>
                </a:cubicBezTo>
                <a:cubicBezTo>
                  <a:pt x="77" y="23"/>
                  <a:pt x="77" y="23"/>
                  <a:pt x="77" y="23"/>
                </a:cubicBezTo>
                <a:cubicBezTo>
                  <a:pt x="77" y="23"/>
                  <a:pt x="77" y="24"/>
                  <a:pt x="77" y="25"/>
                </a:cubicBezTo>
                <a:cubicBezTo>
                  <a:pt x="77" y="25"/>
                  <a:pt x="78" y="26"/>
                  <a:pt x="78" y="26"/>
                </a:cubicBezTo>
                <a:cubicBezTo>
                  <a:pt x="79" y="26"/>
                  <a:pt x="79" y="25"/>
                  <a:pt x="79" y="25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4"/>
                  <a:pt x="91" y="13"/>
                  <a:pt x="91" y="13"/>
                </a:cubicBezTo>
                <a:cubicBezTo>
                  <a:pt x="91" y="13"/>
                  <a:pt x="91" y="12"/>
                  <a:pt x="90" y="12"/>
                </a:cubicBezTo>
                <a:lnTo>
                  <a:pt x="7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8814730" y="4298184"/>
            <a:ext cx="3172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      </a:t>
            </a:r>
            <a:r>
              <a:rPr lang="zh-CN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查找元素，打断点以及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调试，抓包，控制台，还有可以模拟各种尺寸版本的移动设备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6267" y="524960"/>
            <a:ext cx="8727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工欲善其事必先利其器（前端）</a:t>
            </a:r>
            <a:endParaRPr lang="zh-CN" altLang="en-US" sz="4800" dirty="0">
              <a:solidFill>
                <a:srgbClr val="2EC4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KSO_Shape"/>
          <p:cNvSpPr/>
          <p:nvPr/>
        </p:nvSpPr>
        <p:spPr>
          <a:xfrm>
            <a:off x="5903268" y="2808766"/>
            <a:ext cx="1527577" cy="125342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KSO_Shape"/>
          <p:cNvSpPr/>
          <p:nvPr/>
        </p:nvSpPr>
        <p:spPr>
          <a:xfrm>
            <a:off x="1721831" y="2769951"/>
            <a:ext cx="1460666" cy="1292239"/>
          </a:xfrm>
          <a:prstGeom prst="roundRect">
            <a:avLst/>
          </a:prstGeom>
          <a:blipFill>
            <a:blip r:embed="rId3"/>
            <a:srcRect/>
            <a:stretch>
              <a:fillRect l="-15043" t="-13497" r="-10323" b="-2269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KSO_Shape"/>
          <p:cNvSpPr/>
          <p:nvPr/>
        </p:nvSpPr>
        <p:spPr>
          <a:xfrm>
            <a:off x="9944226" y="2773052"/>
            <a:ext cx="1310324" cy="1289138"/>
          </a:xfrm>
          <a:prstGeom prst="ellipse">
            <a:avLst/>
          </a:prstGeom>
          <a:blipFill>
            <a:blip r:embed="rId4"/>
            <a:srcRect/>
            <a:stretch>
              <a:fillRect l="-22149" t="-15106" r="-17450" b="-1394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54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 animBg="1"/>
      <p:bldP spid="32" grpId="0"/>
      <p:bldP spid="34" grpId="0"/>
      <p:bldP spid="35" grpId="0" animBg="1"/>
      <p:bldP spid="36" grpId="0"/>
      <p:bldP spid="38" grpId="0"/>
      <p:bldP spid="39" grpId="0" animBg="1"/>
      <p:bldP spid="40" grpId="0"/>
      <p:bldP spid="18" grpId="0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266" y="524960"/>
            <a:ext cx="8643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工欲善其事必先利其器（后端）</a:t>
            </a:r>
            <a:endParaRPr lang="zh-CN" altLang="en-US" sz="4800" dirty="0">
              <a:solidFill>
                <a:srgbClr val="2EC4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387069" y="2879655"/>
            <a:ext cx="1399807" cy="1206730"/>
            <a:chOff x="4296327" y="2862653"/>
            <a:chExt cx="1399807" cy="1206730"/>
          </a:xfrm>
          <a:solidFill>
            <a:srgbClr val="2EC4B6"/>
          </a:solidFill>
        </p:grpSpPr>
        <p:sp>
          <p:nvSpPr>
            <p:cNvPr id="5" name="六边形 4"/>
            <p:cNvSpPr/>
            <p:nvPr/>
          </p:nvSpPr>
          <p:spPr>
            <a:xfrm>
              <a:off x="4296327" y="2862653"/>
              <a:ext cx="1399807" cy="1206730"/>
            </a:xfrm>
            <a:prstGeom prst="hexagon">
              <a:avLst/>
            </a:prstGeom>
            <a:grpFill/>
            <a:ln>
              <a:solidFill>
                <a:srgbClr val="2EC4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552927" y="3252012"/>
              <a:ext cx="984735" cy="400110"/>
            </a:xfrm>
            <a:prstGeom prst="rect">
              <a:avLst/>
            </a:prstGeom>
            <a:grpFill/>
            <a:ln>
              <a:solidFill>
                <a:srgbClr val="2EC4B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 smtClean="0">
                  <a:latin typeface="Century Gothic" panose="020B0502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mysql</a:t>
              </a:r>
              <a:endParaRPr lang="zh-CN" altLang="en-US" sz="2000" b="1" dirty="0"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384079" y="4150710"/>
            <a:ext cx="1399807" cy="1206730"/>
            <a:chOff x="4286987" y="4172014"/>
            <a:chExt cx="1399807" cy="1206730"/>
          </a:xfrm>
          <a:solidFill>
            <a:srgbClr val="2EC4B6"/>
          </a:solidFill>
        </p:grpSpPr>
        <p:sp>
          <p:nvSpPr>
            <p:cNvPr id="12" name="六边形 11"/>
            <p:cNvSpPr/>
            <p:nvPr/>
          </p:nvSpPr>
          <p:spPr>
            <a:xfrm>
              <a:off x="4286987" y="4172014"/>
              <a:ext cx="1399807" cy="120673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750048" y="4575324"/>
              <a:ext cx="552561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 smtClean="0">
                  <a:latin typeface="Century Gothic" panose="020B0502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git</a:t>
              </a:r>
              <a:endParaRPr lang="zh-CN" altLang="en-US" sz="2000" b="1" dirty="0"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74565" y="2858984"/>
            <a:ext cx="1399807" cy="1206730"/>
            <a:chOff x="6571329" y="2932930"/>
            <a:chExt cx="1399807" cy="1206730"/>
          </a:xfrm>
          <a:solidFill>
            <a:srgbClr val="2EC4B6"/>
          </a:solidFill>
        </p:grpSpPr>
        <p:sp>
          <p:nvSpPr>
            <p:cNvPr id="14" name="六边形 13"/>
            <p:cNvSpPr/>
            <p:nvPr/>
          </p:nvSpPr>
          <p:spPr>
            <a:xfrm>
              <a:off x="6571329" y="2932930"/>
              <a:ext cx="1399807" cy="120673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35734" y="3331877"/>
              <a:ext cx="1107825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latin typeface="Century Gothic" panose="020B0502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maven</a:t>
              </a:r>
              <a:endParaRPr lang="zh-CN" altLang="en-US" sz="2000" b="1" dirty="0"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58140" y="4133054"/>
            <a:ext cx="1572344" cy="1206730"/>
            <a:chOff x="6563508" y="4143706"/>
            <a:chExt cx="1572344" cy="1206730"/>
          </a:xfrm>
        </p:grpSpPr>
        <p:sp>
          <p:nvSpPr>
            <p:cNvPr id="13" name="六边形 12"/>
            <p:cNvSpPr/>
            <p:nvPr/>
          </p:nvSpPr>
          <p:spPr>
            <a:xfrm>
              <a:off x="6599719" y="4143706"/>
              <a:ext cx="1399807" cy="1206730"/>
            </a:xfrm>
            <a:prstGeom prst="hexagon">
              <a:avLst/>
            </a:prstGeom>
            <a:solidFill>
              <a:srgbClr val="2EC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563508" y="4535508"/>
              <a:ext cx="1572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Century Gothic" panose="020B050202020202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markdown</a:t>
              </a:r>
              <a:endParaRPr lang="zh-CN" altLang="en-US" b="1" dirty="0"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7" name="六边形 16"/>
          <p:cNvSpPr/>
          <p:nvPr/>
        </p:nvSpPr>
        <p:spPr>
          <a:xfrm>
            <a:off x="5531841" y="3510518"/>
            <a:ext cx="1399807" cy="120673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六边形 14"/>
          <p:cNvSpPr/>
          <p:nvPr/>
        </p:nvSpPr>
        <p:spPr>
          <a:xfrm>
            <a:off x="5520913" y="2235867"/>
            <a:ext cx="1399807" cy="1206730"/>
          </a:xfrm>
          <a:prstGeom prst="hexagon">
            <a:avLst/>
          </a:prstGeom>
          <a:noFill/>
          <a:ln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72"/>
          <p:cNvSpPr>
            <a:spLocks/>
          </p:cNvSpPr>
          <p:nvPr/>
        </p:nvSpPr>
        <p:spPr bwMode="auto">
          <a:xfrm>
            <a:off x="6098498" y="2683810"/>
            <a:ext cx="254000" cy="311150"/>
          </a:xfrm>
          <a:custGeom>
            <a:avLst/>
            <a:gdLst>
              <a:gd name="T0" fmla="*/ 151 w 156"/>
              <a:gd name="T1" fmla="*/ 138 h 192"/>
              <a:gd name="T2" fmla="*/ 99 w 156"/>
              <a:gd name="T3" fmla="*/ 113 h 192"/>
              <a:gd name="T4" fmla="*/ 91 w 156"/>
              <a:gd name="T5" fmla="*/ 103 h 192"/>
              <a:gd name="T6" fmla="*/ 102 w 156"/>
              <a:gd name="T7" fmla="*/ 89 h 192"/>
              <a:gd name="T8" fmla="*/ 120 w 156"/>
              <a:gd name="T9" fmla="*/ 42 h 192"/>
              <a:gd name="T10" fmla="*/ 78 w 156"/>
              <a:gd name="T11" fmla="*/ 0 h 192"/>
              <a:gd name="T12" fmla="*/ 36 w 156"/>
              <a:gd name="T13" fmla="*/ 42 h 192"/>
              <a:gd name="T14" fmla="*/ 54 w 156"/>
              <a:gd name="T15" fmla="*/ 89 h 192"/>
              <a:gd name="T16" fmla="*/ 65 w 156"/>
              <a:gd name="T17" fmla="*/ 103 h 192"/>
              <a:gd name="T18" fmla="*/ 56 w 156"/>
              <a:gd name="T19" fmla="*/ 113 h 192"/>
              <a:gd name="T20" fmla="*/ 5 w 156"/>
              <a:gd name="T21" fmla="*/ 138 h 192"/>
              <a:gd name="T22" fmla="*/ 0 w 156"/>
              <a:gd name="T23" fmla="*/ 156 h 192"/>
              <a:gd name="T24" fmla="*/ 0 w 156"/>
              <a:gd name="T25" fmla="*/ 176 h 192"/>
              <a:gd name="T26" fmla="*/ 16 w 156"/>
              <a:gd name="T27" fmla="*/ 192 h 192"/>
              <a:gd name="T28" fmla="*/ 140 w 156"/>
              <a:gd name="T29" fmla="*/ 192 h 192"/>
              <a:gd name="T30" fmla="*/ 156 w 156"/>
              <a:gd name="T31" fmla="*/ 176 h 192"/>
              <a:gd name="T32" fmla="*/ 156 w 156"/>
              <a:gd name="T33" fmla="*/ 156 h 192"/>
              <a:gd name="T34" fmla="*/ 151 w 156"/>
              <a:gd name="T35" fmla="*/ 13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56" h="192">
                <a:moveTo>
                  <a:pt x="151" y="138"/>
                </a:moveTo>
                <a:cubicBezTo>
                  <a:pt x="139" y="123"/>
                  <a:pt x="124" y="115"/>
                  <a:pt x="99" y="113"/>
                </a:cubicBezTo>
                <a:cubicBezTo>
                  <a:pt x="94" y="112"/>
                  <a:pt x="91" y="108"/>
                  <a:pt x="91" y="103"/>
                </a:cubicBezTo>
                <a:cubicBezTo>
                  <a:pt x="91" y="100"/>
                  <a:pt x="102" y="89"/>
                  <a:pt x="102" y="89"/>
                </a:cubicBezTo>
                <a:cubicBezTo>
                  <a:pt x="114" y="77"/>
                  <a:pt x="120" y="57"/>
                  <a:pt x="120" y="42"/>
                </a:cubicBezTo>
                <a:cubicBezTo>
                  <a:pt x="120" y="19"/>
                  <a:pt x="101" y="0"/>
                  <a:pt x="78" y="0"/>
                </a:cubicBezTo>
                <a:cubicBezTo>
                  <a:pt x="55" y="0"/>
                  <a:pt x="36" y="19"/>
                  <a:pt x="36" y="42"/>
                </a:cubicBezTo>
                <a:cubicBezTo>
                  <a:pt x="36" y="57"/>
                  <a:pt x="42" y="77"/>
                  <a:pt x="54" y="89"/>
                </a:cubicBezTo>
                <a:cubicBezTo>
                  <a:pt x="54" y="89"/>
                  <a:pt x="65" y="100"/>
                  <a:pt x="65" y="103"/>
                </a:cubicBezTo>
                <a:cubicBezTo>
                  <a:pt x="65" y="108"/>
                  <a:pt x="61" y="112"/>
                  <a:pt x="56" y="113"/>
                </a:cubicBezTo>
                <a:cubicBezTo>
                  <a:pt x="32" y="116"/>
                  <a:pt x="17" y="123"/>
                  <a:pt x="5" y="138"/>
                </a:cubicBezTo>
                <a:cubicBezTo>
                  <a:pt x="2" y="143"/>
                  <a:pt x="0" y="151"/>
                  <a:pt x="0" y="156"/>
                </a:cubicBezTo>
                <a:cubicBezTo>
                  <a:pt x="0" y="157"/>
                  <a:pt x="0" y="176"/>
                  <a:pt x="0" y="176"/>
                </a:cubicBezTo>
                <a:cubicBezTo>
                  <a:pt x="0" y="185"/>
                  <a:pt x="7" y="192"/>
                  <a:pt x="16" y="192"/>
                </a:cubicBezTo>
                <a:cubicBezTo>
                  <a:pt x="140" y="192"/>
                  <a:pt x="140" y="192"/>
                  <a:pt x="140" y="192"/>
                </a:cubicBezTo>
                <a:cubicBezTo>
                  <a:pt x="149" y="192"/>
                  <a:pt x="156" y="185"/>
                  <a:pt x="156" y="176"/>
                </a:cubicBezTo>
                <a:cubicBezTo>
                  <a:pt x="156" y="176"/>
                  <a:pt x="156" y="157"/>
                  <a:pt x="156" y="156"/>
                </a:cubicBezTo>
                <a:cubicBezTo>
                  <a:pt x="156" y="151"/>
                  <a:pt x="154" y="143"/>
                  <a:pt x="151" y="138"/>
                </a:cubicBezTo>
                <a:close/>
              </a:path>
            </a:pathLst>
          </a:custGeom>
          <a:solidFill>
            <a:srgbClr val="2EC4B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5533061" y="4800147"/>
            <a:ext cx="1399807" cy="1206730"/>
          </a:xfrm>
          <a:prstGeom prst="hexagon">
            <a:avLst/>
          </a:prstGeom>
          <a:noFill/>
          <a:ln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62"/>
          <p:cNvSpPr>
            <a:spLocks noEditPoints="1"/>
          </p:cNvSpPr>
          <p:nvPr/>
        </p:nvSpPr>
        <p:spPr bwMode="auto">
          <a:xfrm>
            <a:off x="6150413" y="5245556"/>
            <a:ext cx="207963" cy="315912"/>
          </a:xfrm>
          <a:custGeom>
            <a:avLst/>
            <a:gdLst>
              <a:gd name="T0" fmla="*/ 32 w 128"/>
              <a:gd name="T1" fmla="*/ 148 h 194"/>
              <a:gd name="T2" fmla="*/ 32 w 128"/>
              <a:gd name="T3" fmla="*/ 160 h 194"/>
              <a:gd name="T4" fmla="*/ 38 w 128"/>
              <a:gd name="T5" fmla="*/ 174 h 194"/>
              <a:gd name="T6" fmla="*/ 50 w 128"/>
              <a:gd name="T7" fmla="*/ 186 h 194"/>
              <a:gd name="T8" fmla="*/ 78 w 128"/>
              <a:gd name="T9" fmla="*/ 186 h 194"/>
              <a:gd name="T10" fmla="*/ 90 w 128"/>
              <a:gd name="T11" fmla="*/ 174 h 194"/>
              <a:gd name="T12" fmla="*/ 96 w 128"/>
              <a:gd name="T13" fmla="*/ 160 h 194"/>
              <a:gd name="T14" fmla="*/ 96 w 128"/>
              <a:gd name="T15" fmla="*/ 152 h 194"/>
              <a:gd name="T16" fmla="*/ 60 w 128"/>
              <a:gd name="T17" fmla="*/ 152 h 194"/>
              <a:gd name="T18" fmla="*/ 52 w 128"/>
              <a:gd name="T19" fmla="*/ 144 h 194"/>
              <a:gd name="T20" fmla="*/ 60 w 128"/>
              <a:gd name="T21" fmla="*/ 136 h 194"/>
              <a:gd name="T22" fmla="*/ 97 w 128"/>
              <a:gd name="T23" fmla="*/ 136 h 194"/>
              <a:gd name="T24" fmla="*/ 128 w 128"/>
              <a:gd name="T25" fmla="*/ 62 h 194"/>
              <a:gd name="T26" fmla="*/ 64 w 128"/>
              <a:gd name="T27" fmla="*/ 0 h 194"/>
              <a:gd name="T28" fmla="*/ 0 w 128"/>
              <a:gd name="T29" fmla="*/ 62 h 194"/>
              <a:gd name="T30" fmla="*/ 32 w 128"/>
              <a:gd name="T31" fmla="*/ 148 h 194"/>
              <a:gd name="T32" fmla="*/ 75 w 128"/>
              <a:gd name="T33" fmla="*/ 36 h 194"/>
              <a:gd name="T34" fmla="*/ 68 w 128"/>
              <a:gd name="T35" fmla="*/ 28 h 194"/>
              <a:gd name="T36" fmla="*/ 76 w 128"/>
              <a:gd name="T37" fmla="*/ 20 h 194"/>
              <a:gd name="T38" fmla="*/ 97 w 128"/>
              <a:gd name="T39" fmla="*/ 31 h 194"/>
              <a:gd name="T40" fmla="*/ 108 w 128"/>
              <a:gd name="T41" fmla="*/ 52 h 194"/>
              <a:gd name="T42" fmla="*/ 100 w 128"/>
              <a:gd name="T43" fmla="*/ 60 h 194"/>
              <a:gd name="T44" fmla="*/ 92 w 128"/>
              <a:gd name="T45" fmla="*/ 53 h 194"/>
              <a:gd name="T46" fmla="*/ 75 w 128"/>
              <a:gd name="T47" fmla="*/ 36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" h="194">
                <a:moveTo>
                  <a:pt x="32" y="148"/>
                </a:moveTo>
                <a:cubicBezTo>
                  <a:pt x="32" y="160"/>
                  <a:pt x="32" y="160"/>
                  <a:pt x="32" y="160"/>
                </a:cubicBezTo>
                <a:cubicBezTo>
                  <a:pt x="32" y="166"/>
                  <a:pt x="34" y="171"/>
                  <a:pt x="38" y="174"/>
                </a:cubicBezTo>
                <a:cubicBezTo>
                  <a:pt x="50" y="186"/>
                  <a:pt x="50" y="186"/>
                  <a:pt x="50" y="186"/>
                </a:cubicBezTo>
                <a:cubicBezTo>
                  <a:pt x="58" y="194"/>
                  <a:pt x="70" y="194"/>
                  <a:pt x="78" y="186"/>
                </a:cubicBezTo>
                <a:cubicBezTo>
                  <a:pt x="90" y="174"/>
                  <a:pt x="90" y="174"/>
                  <a:pt x="90" y="174"/>
                </a:cubicBezTo>
                <a:cubicBezTo>
                  <a:pt x="94" y="171"/>
                  <a:pt x="96" y="166"/>
                  <a:pt x="96" y="160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60" y="152"/>
                  <a:pt x="60" y="152"/>
                  <a:pt x="60" y="152"/>
                </a:cubicBezTo>
                <a:cubicBezTo>
                  <a:pt x="56" y="152"/>
                  <a:pt x="52" y="148"/>
                  <a:pt x="52" y="144"/>
                </a:cubicBezTo>
                <a:cubicBezTo>
                  <a:pt x="52" y="140"/>
                  <a:pt x="56" y="136"/>
                  <a:pt x="60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103" y="105"/>
                  <a:pt x="128" y="92"/>
                  <a:pt x="128" y="62"/>
                </a:cubicBezTo>
                <a:cubicBezTo>
                  <a:pt x="128" y="28"/>
                  <a:pt x="99" y="0"/>
                  <a:pt x="64" y="0"/>
                </a:cubicBezTo>
                <a:cubicBezTo>
                  <a:pt x="29" y="0"/>
                  <a:pt x="0" y="28"/>
                  <a:pt x="0" y="62"/>
                </a:cubicBezTo>
                <a:cubicBezTo>
                  <a:pt x="0" y="96"/>
                  <a:pt x="32" y="108"/>
                  <a:pt x="32" y="148"/>
                </a:cubicBezTo>
                <a:close/>
                <a:moveTo>
                  <a:pt x="75" y="36"/>
                </a:moveTo>
                <a:cubicBezTo>
                  <a:pt x="71" y="35"/>
                  <a:pt x="68" y="32"/>
                  <a:pt x="68" y="28"/>
                </a:cubicBezTo>
                <a:cubicBezTo>
                  <a:pt x="68" y="24"/>
                  <a:pt x="72" y="20"/>
                  <a:pt x="76" y="20"/>
                </a:cubicBezTo>
                <a:cubicBezTo>
                  <a:pt x="82" y="20"/>
                  <a:pt x="90" y="25"/>
                  <a:pt x="97" y="31"/>
                </a:cubicBezTo>
                <a:cubicBezTo>
                  <a:pt x="103" y="37"/>
                  <a:pt x="108" y="46"/>
                  <a:pt x="108" y="52"/>
                </a:cubicBezTo>
                <a:cubicBezTo>
                  <a:pt x="108" y="56"/>
                  <a:pt x="104" y="60"/>
                  <a:pt x="100" y="60"/>
                </a:cubicBezTo>
                <a:cubicBezTo>
                  <a:pt x="96" y="60"/>
                  <a:pt x="93" y="57"/>
                  <a:pt x="92" y="53"/>
                </a:cubicBezTo>
                <a:cubicBezTo>
                  <a:pt x="90" y="45"/>
                  <a:pt x="83" y="38"/>
                  <a:pt x="75" y="36"/>
                </a:cubicBezTo>
                <a:close/>
              </a:path>
            </a:pathLst>
          </a:custGeom>
          <a:solidFill>
            <a:srgbClr val="2EC4B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3436370" y="2065516"/>
            <a:ext cx="0" cy="18830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529931" y="3110408"/>
            <a:ext cx="2315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Mysql</a:t>
            </a:r>
            <a:endParaRPr lang="zh-CN" altLang="en-US" sz="2000" dirty="0">
              <a:solidFill>
                <a:srgbClr val="2EC4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3436370" y="4374702"/>
            <a:ext cx="0" cy="18830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9425308" y="4524856"/>
            <a:ext cx="231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Markdown</a:t>
            </a:r>
            <a:endParaRPr lang="zh-CN" altLang="en-US" sz="2400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H="1">
            <a:off x="8619918" y="2065516"/>
            <a:ext cx="0" cy="18830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 flipH="1">
            <a:off x="9389607" y="3051006"/>
            <a:ext cx="231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M</a:t>
            </a:r>
            <a:r>
              <a:rPr lang="en-US" altLang="zh-CN" sz="2400" dirty="0" smtClean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aven</a:t>
            </a:r>
            <a:endParaRPr lang="zh-CN" altLang="en-US" sz="2400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8619918" y="4374702"/>
            <a:ext cx="0" cy="18830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 flipH="1">
            <a:off x="1524124" y="4524856"/>
            <a:ext cx="1272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Github</a:t>
            </a:r>
            <a:endParaRPr lang="zh-CN" altLang="en-US" sz="2400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29024" y="3912253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Century Gothic" panose="020B0502020202020204" pitchFamily="34" charset="0"/>
              </a:rPr>
              <a:t>eclipse</a:t>
            </a:r>
            <a:endParaRPr lang="zh-CN" alt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5" grpId="0" animBg="1"/>
      <p:bldP spid="33" grpId="0" animBg="1"/>
      <p:bldP spid="16" grpId="0" animBg="1"/>
      <p:bldP spid="32" grpId="0" animBg="1"/>
      <p:bldP spid="40" grpId="0"/>
      <p:bldP spid="44" grpId="0"/>
      <p:bldP spid="47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98142" y="5232983"/>
            <a:ext cx="6655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err="1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System.out.println</a:t>
            </a:r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dirty="0">
              <a:solidFill>
                <a:srgbClr val="2EC4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700289" y="784499"/>
            <a:ext cx="225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Alert</a:t>
            </a:r>
            <a:r>
              <a:rPr lang="en-US" altLang="zh-CN" sz="5400" dirty="0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b="1" cap="none" spc="0" dirty="0">
              <a:ln>
                <a:solidFill>
                  <a:srgbClr val="FFFF00"/>
                </a:solidFill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57294" y="3201379"/>
            <a:ext cx="6655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err="1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System.out.println</a:t>
            </a:r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dirty="0">
              <a:solidFill>
                <a:srgbClr val="2EC4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078558" y="1291368"/>
            <a:ext cx="6655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err="1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System.out.println</a:t>
            </a:r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dirty="0">
              <a:solidFill>
                <a:srgbClr val="2EC4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485000" y="2404330"/>
            <a:ext cx="225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Alert</a:t>
            </a:r>
            <a:r>
              <a:rPr lang="en-US" altLang="zh-CN" sz="5400" dirty="0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b="1" cap="none" spc="0" dirty="0">
              <a:ln>
                <a:solidFill>
                  <a:srgbClr val="FFFF00"/>
                </a:solidFill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43166" y="2716303"/>
            <a:ext cx="225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Alert</a:t>
            </a:r>
            <a:r>
              <a:rPr lang="en-US" altLang="zh-CN" sz="5400" dirty="0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b="1" cap="none" spc="0" dirty="0">
              <a:ln>
                <a:solidFill>
                  <a:srgbClr val="FFFF00"/>
                </a:solidFill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144051" y="4352491"/>
            <a:ext cx="225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Alert</a:t>
            </a:r>
            <a:r>
              <a:rPr lang="en-US" altLang="zh-CN" sz="5400" dirty="0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b="1" cap="none" spc="0" dirty="0">
              <a:ln>
                <a:solidFill>
                  <a:srgbClr val="FFFF00"/>
                </a:solidFill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53518" y="11609"/>
            <a:ext cx="6655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err="1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System.out.println</a:t>
            </a:r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dirty="0">
              <a:solidFill>
                <a:srgbClr val="2EC4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16121" y="5065349"/>
            <a:ext cx="225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Alert</a:t>
            </a:r>
            <a:r>
              <a:rPr lang="en-US" altLang="zh-CN" sz="5400" dirty="0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b="1" cap="none" spc="0" dirty="0">
              <a:ln>
                <a:solidFill>
                  <a:srgbClr val="FFFF00"/>
                </a:solidFill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733970" y="5638150"/>
            <a:ext cx="225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Alert</a:t>
            </a:r>
            <a:r>
              <a:rPr lang="en-US" altLang="zh-CN" sz="5400" dirty="0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b="1" cap="none" spc="0" dirty="0">
              <a:ln>
                <a:solidFill>
                  <a:srgbClr val="FFFF00"/>
                </a:solidFill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-1406122" y="1814392"/>
            <a:ext cx="6655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err="1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System.out.println</a:t>
            </a:r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dirty="0">
              <a:solidFill>
                <a:srgbClr val="2EC4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27" y="2064258"/>
            <a:ext cx="2857500" cy="28575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949200" y="4217181"/>
            <a:ext cx="2254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Alert</a:t>
            </a:r>
            <a:r>
              <a:rPr lang="en-US" altLang="zh-CN" sz="5400" dirty="0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()</a:t>
            </a:r>
            <a:endParaRPr lang="zh-CN" altLang="en-US" sz="5400" b="1" cap="none" spc="0" dirty="0">
              <a:ln>
                <a:solidFill>
                  <a:srgbClr val="FFFF00"/>
                </a:solidFill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914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36" grpId="0"/>
      <p:bldP spid="37" grpId="0"/>
      <p:bldP spid="38" grpId="0"/>
      <p:bldP spid="41" grpId="0"/>
      <p:bldP spid="42" grpId="0"/>
      <p:bldP spid="45" grpId="0"/>
      <p:bldP spid="48" grpId="0"/>
      <p:bldP spid="51" grpId="0"/>
      <p:bldP spid="52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="" xmlns:a16="http://schemas.microsoft.com/office/drawing/2014/main" id="{F4104EBB-4C2C-4376-9BBE-38C510AD9993}"/>
              </a:ext>
            </a:extLst>
          </p:cNvPr>
          <p:cNvSpPr/>
          <p:nvPr/>
        </p:nvSpPr>
        <p:spPr>
          <a:xfrm rot="2700000">
            <a:off x="-344911" y="647176"/>
            <a:ext cx="4931506" cy="4850109"/>
          </a:xfrm>
          <a:prstGeom prst="rect">
            <a:avLst/>
          </a:prstGeom>
          <a:noFill/>
          <a:ln w="1905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60854DF-19EE-4A9F-A94E-ABF960AEB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66" y="1154231"/>
            <a:ext cx="6207209" cy="4128714"/>
          </a:xfrm>
          <a:prstGeom prst="rect">
            <a:avLst/>
          </a:prstGeom>
        </p:spPr>
      </p:pic>
      <p:cxnSp>
        <p:nvCxnSpPr>
          <p:cNvPr id="48" name="Straight Connector 3"/>
          <p:cNvCxnSpPr/>
          <p:nvPr/>
        </p:nvCxnSpPr>
        <p:spPr>
          <a:xfrm>
            <a:off x="5813425" y="1230313"/>
            <a:ext cx="565150" cy="0"/>
          </a:xfrm>
          <a:prstGeom prst="line">
            <a:avLst/>
          </a:prstGeom>
          <a:ln>
            <a:solidFill>
              <a:srgbClr val="2EC4B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"/>
          <p:cNvSpPr txBox="1"/>
          <p:nvPr/>
        </p:nvSpPr>
        <p:spPr>
          <a:xfrm>
            <a:off x="904876" y="1550988"/>
            <a:ext cx="34550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Bold" charset="0"/>
              </a:rPr>
              <a:t>新手上路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Bold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Bold" charset="0"/>
              </a:rPr>
              <a:t>的</a:t>
            </a:r>
            <a:endParaRPr lang="en-US" altLang="zh-CN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Bold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exa Bold" charset="0"/>
              </a:rPr>
              <a:t>前端历程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exa Bold" charset="0"/>
            </a:endParaRPr>
          </a:p>
        </p:txBody>
      </p:sp>
      <p:sp>
        <p:nvSpPr>
          <p:cNvPr id="52" name="Rectangle 24"/>
          <p:cNvSpPr/>
          <p:nvPr/>
        </p:nvSpPr>
        <p:spPr>
          <a:xfrm>
            <a:off x="4875788" y="5658965"/>
            <a:ext cx="6686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Thin" charset="0"/>
              </a:rPr>
              <a:t>Campus Recycle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Thin" charset="0"/>
              </a:rPr>
              <a:t>的注册界面，包括了用户名、密码、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Thin" charset="0"/>
              </a:rPr>
              <a:t>email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Thin" charset="0"/>
              </a:rPr>
              <a:t>、电话、城市、地址等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 Thin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Thin" charset="0"/>
              </a:rPr>
              <a:t>					-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Thin" charset="0"/>
              </a:rPr>
              <a:t>2017-07-04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" charset="0"/>
            </a:endParaRPr>
          </a:p>
        </p:txBody>
      </p:sp>
      <p:sp>
        <p:nvSpPr>
          <p:cNvPr id="56" name="Rectangle 10"/>
          <p:cNvSpPr/>
          <p:nvPr/>
        </p:nvSpPr>
        <p:spPr>
          <a:xfrm rot="18945052">
            <a:off x="10926546" y="697002"/>
            <a:ext cx="441832" cy="441832"/>
          </a:xfrm>
          <a:prstGeom prst="rect">
            <a:avLst/>
          </a:prstGeom>
          <a:noFill/>
          <a:ln w="1016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446">
        <p14:vortex dir="r"/>
      </p:transition>
    </mc:Choice>
    <mc:Fallback xmlns="">
      <p:transition spd="slow" advTm="344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54744" y="1337188"/>
            <a:ext cx="10729044" cy="4929142"/>
          </a:xfrm>
          <a:prstGeom prst="rect">
            <a:avLst/>
          </a:prstGeom>
          <a:solidFill>
            <a:schemeClr val="tx1"/>
          </a:solidFill>
          <a:ln w="25400"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266" y="2804906"/>
            <a:ext cx="12192000" cy="2180091"/>
          </a:xfrm>
          <a:prstGeom prst="rect">
            <a:avLst/>
          </a:prstGeom>
          <a:gradFill>
            <a:gsLst>
              <a:gs pos="15000">
                <a:srgbClr val="2EC4B6"/>
              </a:gs>
              <a:gs pos="100000">
                <a:srgbClr val="18BDB9">
                  <a:alpha val="90000"/>
                </a:srgbClr>
              </a:gs>
            </a:gsLst>
            <a:lin ang="3600000" scaled="0"/>
          </a:gradFill>
          <a:ln>
            <a:noFill/>
          </a:ln>
          <a:effectLst>
            <a:outerShdw blurRad="254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0593BAB-A5E1-494B-97DF-BE7E48EDF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7" y="1621695"/>
            <a:ext cx="6913311" cy="43530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92427" y="2568327"/>
            <a:ext cx="34590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600" dirty="0">
                <a:solidFill>
                  <a:schemeClr val="bg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xa Bold"/>
                <a:ea typeface="微软雅黑" panose="020B0503020204020204" pitchFamily="34" charset="-122"/>
              </a:rPr>
              <a:t>2017-07-05</a:t>
            </a:r>
            <a:endParaRPr kumimoji="0" lang="zh-CN" altLang="en-US" sz="2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alpha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Nexa Bold"/>
              <a:ea typeface="微软雅黑" panose="020B0503020204020204" pitchFamily="34" charset="-122"/>
            </a:endParaRPr>
          </a:p>
        </p:txBody>
      </p:sp>
      <p:sp>
        <p:nvSpPr>
          <p:cNvPr id="19" name="Triangle 21"/>
          <p:cNvSpPr/>
          <p:nvPr/>
        </p:nvSpPr>
        <p:spPr>
          <a:xfrm rot="10800000">
            <a:off x="8940297" y="1329594"/>
            <a:ext cx="87630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7948210" y="2451100"/>
            <a:ext cx="1037879" cy="21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3"/>
          <p:cNvSpPr/>
          <p:nvPr/>
        </p:nvSpPr>
        <p:spPr>
          <a:xfrm rot="2700000">
            <a:off x="898181" y="390112"/>
            <a:ext cx="448021" cy="447794"/>
          </a:xfrm>
          <a:prstGeom prst="rect">
            <a:avLst/>
          </a:prstGeom>
          <a:noFill/>
          <a:ln w="38100"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Rectangle 13"/>
          <p:cNvSpPr/>
          <p:nvPr/>
        </p:nvSpPr>
        <p:spPr>
          <a:xfrm rot="2700000">
            <a:off x="1214898" y="390112"/>
            <a:ext cx="448021" cy="447794"/>
          </a:xfrm>
          <a:prstGeom prst="rect">
            <a:avLst/>
          </a:prstGeom>
          <a:noFill/>
          <a:ln w="38100"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528">
        <p14:prism/>
      </p:transition>
    </mc:Choice>
    <mc:Fallback xmlns="">
      <p:transition spd="slow" advTm="25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267" y="524960"/>
            <a:ext cx="8569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前端技术</a:t>
            </a:r>
            <a:endParaRPr lang="zh-CN" altLang="en-US" sz="4800" dirty="0">
              <a:solidFill>
                <a:srgbClr val="2EC4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弦形 8"/>
          <p:cNvSpPr/>
          <p:nvPr/>
        </p:nvSpPr>
        <p:spPr>
          <a:xfrm rot="5400000">
            <a:off x="1769159" y="2437974"/>
            <a:ext cx="2861187" cy="2861187"/>
          </a:xfrm>
          <a:prstGeom prst="chord">
            <a:avLst>
              <a:gd name="adj1" fmla="val 5299072"/>
              <a:gd name="adj2" fmla="val 16345995"/>
            </a:avLst>
          </a:prstGeom>
          <a:solidFill>
            <a:srgbClr val="04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弦形 9"/>
          <p:cNvSpPr/>
          <p:nvPr/>
        </p:nvSpPr>
        <p:spPr>
          <a:xfrm rot="16200000" flipV="1">
            <a:off x="4630346" y="2555959"/>
            <a:ext cx="2861187" cy="2861187"/>
          </a:xfrm>
          <a:prstGeom prst="chord">
            <a:avLst>
              <a:gd name="adj1" fmla="val 5299072"/>
              <a:gd name="adj2" fmla="val 16345995"/>
            </a:avLst>
          </a:prstGeom>
          <a:solidFill>
            <a:srgbClr val="496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弦形 10"/>
          <p:cNvSpPr/>
          <p:nvPr/>
        </p:nvSpPr>
        <p:spPr>
          <a:xfrm rot="5400000">
            <a:off x="7491533" y="2452722"/>
            <a:ext cx="2861187" cy="2861187"/>
          </a:xfrm>
          <a:prstGeom prst="chord">
            <a:avLst>
              <a:gd name="adj1" fmla="val 5228273"/>
              <a:gd name="adj2" fmla="val 16345995"/>
            </a:avLst>
          </a:prstGeom>
          <a:solidFill>
            <a:srgbClr val="C15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7"/>
          <p:cNvSpPr>
            <a:spLocks noEditPoints="1"/>
          </p:cNvSpPr>
          <p:nvPr/>
        </p:nvSpPr>
        <p:spPr bwMode="auto">
          <a:xfrm>
            <a:off x="5861383" y="4704646"/>
            <a:ext cx="465275" cy="465275"/>
          </a:xfrm>
          <a:custGeom>
            <a:avLst/>
            <a:gdLst>
              <a:gd name="T0" fmla="*/ 94 w 188"/>
              <a:gd name="T1" fmla="*/ 84 h 188"/>
              <a:gd name="T2" fmla="*/ 94 w 188"/>
              <a:gd name="T3" fmla="*/ 104 h 188"/>
              <a:gd name="T4" fmla="*/ 94 w 188"/>
              <a:gd name="T5" fmla="*/ 68 h 188"/>
              <a:gd name="T6" fmla="*/ 94 w 188"/>
              <a:gd name="T7" fmla="*/ 120 h 188"/>
              <a:gd name="T8" fmla="*/ 94 w 188"/>
              <a:gd name="T9" fmla="*/ 68 h 188"/>
              <a:gd name="T10" fmla="*/ 33 w 188"/>
              <a:gd name="T11" fmla="*/ 128 h 188"/>
              <a:gd name="T12" fmla="*/ 21 w 188"/>
              <a:gd name="T13" fmla="*/ 154 h 188"/>
              <a:gd name="T14" fmla="*/ 46 w 188"/>
              <a:gd name="T15" fmla="*/ 167 h 188"/>
              <a:gd name="T16" fmla="*/ 75 w 188"/>
              <a:gd name="T17" fmla="*/ 161 h 188"/>
              <a:gd name="T18" fmla="*/ 85 w 188"/>
              <a:gd name="T19" fmla="*/ 188 h 188"/>
              <a:gd name="T20" fmla="*/ 112 w 188"/>
              <a:gd name="T21" fmla="*/ 179 h 188"/>
              <a:gd name="T22" fmla="*/ 128 w 188"/>
              <a:gd name="T23" fmla="*/ 155 h 188"/>
              <a:gd name="T24" fmla="*/ 154 w 188"/>
              <a:gd name="T25" fmla="*/ 167 h 188"/>
              <a:gd name="T26" fmla="*/ 167 w 188"/>
              <a:gd name="T27" fmla="*/ 142 h 188"/>
              <a:gd name="T28" fmla="*/ 161 w 188"/>
              <a:gd name="T29" fmla="*/ 113 h 188"/>
              <a:gd name="T30" fmla="*/ 188 w 188"/>
              <a:gd name="T31" fmla="*/ 103 h 188"/>
              <a:gd name="T32" fmla="*/ 179 w 188"/>
              <a:gd name="T33" fmla="*/ 76 h 188"/>
              <a:gd name="T34" fmla="*/ 155 w 188"/>
              <a:gd name="T35" fmla="*/ 60 h 188"/>
              <a:gd name="T36" fmla="*/ 167 w 188"/>
              <a:gd name="T37" fmla="*/ 34 h 188"/>
              <a:gd name="T38" fmla="*/ 142 w 188"/>
              <a:gd name="T39" fmla="*/ 21 h 188"/>
              <a:gd name="T40" fmla="*/ 113 w 188"/>
              <a:gd name="T41" fmla="*/ 27 h 188"/>
              <a:gd name="T42" fmla="*/ 103 w 188"/>
              <a:gd name="T43" fmla="*/ 0 h 188"/>
              <a:gd name="T44" fmla="*/ 76 w 188"/>
              <a:gd name="T45" fmla="*/ 9 h 188"/>
              <a:gd name="T46" fmla="*/ 60 w 188"/>
              <a:gd name="T47" fmla="*/ 33 h 188"/>
              <a:gd name="T48" fmla="*/ 34 w 188"/>
              <a:gd name="T49" fmla="*/ 21 h 188"/>
              <a:gd name="T50" fmla="*/ 21 w 188"/>
              <a:gd name="T51" fmla="*/ 46 h 188"/>
              <a:gd name="T52" fmla="*/ 27 w 188"/>
              <a:gd name="T53" fmla="*/ 75 h 188"/>
              <a:gd name="T54" fmla="*/ 0 w 188"/>
              <a:gd name="T55" fmla="*/ 85 h 188"/>
              <a:gd name="T56" fmla="*/ 9 w 188"/>
              <a:gd name="T57" fmla="*/ 112 h 188"/>
              <a:gd name="T58" fmla="*/ 94 w 188"/>
              <a:gd name="T59" fmla="*/ 52 h 188"/>
              <a:gd name="T60" fmla="*/ 94 w 188"/>
              <a:gd name="T61" fmla="*/ 136 h 188"/>
              <a:gd name="T62" fmla="*/ 94 w 188"/>
              <a:gd name="T63" fmla="*/ 5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88" h="188">
                <a:moveTo>
                  <a:pt x="84" y="94"/>
                </a:moveTo>
                <a:cubicBezTo>
                  <a:pt x="84" y="88"/>
                  <a:pt x="88" y="84"/>
                  <a:pt x="94" y="84"/>
                </a:cubicBezTo>
                <a:cubicBezTo>
                  <a:pt x="100" y="84"/>
                  <a:pt x="104" y="88"/>
                  <a:pt x="104" y="94"/>
                </a:cubicBezTo>
                <a:cubicBezTo>
                  <a:pt x="104" y="100"/>
                  <a:pt x="100" y="104"/>
                  <a:pt x="94" y="104"/>
                </a:cubicBezTo>
                <a:cubicBezTo>
                  <a:pt x="88" y="104"/>
                  <a:pt x="84" y="100"/>
                  <a:pt x="84" y="94"/>
                </a:cubicBezTo>
                <a:close/>
                <a:moveTo>
                  <a:pt x="94" y="68"/>
                </a:moveTo>
                <a:cubicBezTo>
                  <a:pt x="80" y="68"/>
                  <a:pt x="68" y="80"/>
                  <a:pt x="68" y="94"/>
                </a:cubicBezTo>
                <a:cubicBezTo>
                  <a:pt x="68" y="108"/>
                  <a:pt x="80" y="120"/>
                  <a:pt x="94" y="120"/>
                </a:cubicBezTo>
                <a:cubicBezTo>
                  <a:pt x="108" y="120"/>
                  <a:pt x="120" y="108"/>
                  <a:pt x="120" y="94"/>
                </a:cubicBezTo>
                <a:cubicBezTo>
                  <a:pt x="120" y="80"/>
                  <a:pt x="108" y="68"/>
                  <a:pt x="94" y="68"/>
                </a:cubicBezTo>
                <a:close/>
                <a:moveTo>
                  <a:pt x="27" y="113"/>
                </a:moveTo>
                <a:cubicBezTo>
                  <a:pt x="28" y="119"/>
                  <a:pt x="30" y="124"/>
                  <a:pt x="33" y="128"/>
                </a:cubicBezTo>
                <a:cubicBezTo>
                  <a:pt x="21" y="142"/>
                  <a:pt x="21" y="142"/>
                  <a:pt x="21" y="142"/>
                </a:cubicBezTo>
                <a:cubicBezTo>
                  <a:pt x="18" y="145"/>
                  <a:pt x="18" y="151"/>
                  <a:pt x="21" y="154"/>
                </a:cubicBezTo>
                <a:cubicBezTo>
                  <a:pt x="34" y="167"/>
                  <a:pt x="34" y="167"/>
                  <a:pt x="34" y="167"/>
                </a:cubicBezTo>
                <a:cubicBezTo>
                  <a:pt x="37" y="170"/>
                  <a:pt x="43" y="170"/>
                  <a:pt x="46" y="167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64" y="158"/>
                  <a:pt x="69" y="160"/>
                  <a:pt x="75" y="161"/>
                </a:cubicBezTo>
                <a:cubicBezTo>
                  <a:pt x="76" y="179"/>
                  <a:pt x="76" y="179"/>
                  <a:pt x="76" y="179"/>
                </a:cubicBezTo>
                <a:cubicBezTo>
                  <a:pt x="76" y="184"/>
                  <a:pt x="80" y="188"/>
                  <a:pt x="85" y="188"/>
                </a:cubicBezTo>
                <a:cubicBezTo>
                  <a:pt x="103" y="188"/>
                  <a:pt x="103" y="188"/>
                  <a:pt x="103" y="188"/>
                </a:cubicBezTo>
                <a:cubicBezTo>
                  <a:pt x="108" y="188"/>
                  <a:pt x="112" y="184"/>
                  <a:pt x="112" y="179"/>
                </a:cubicBezTo>
                <a:cubicBezTo>
                  <a:pt x="113" y="161"/>
                  <a:pt x="113" y="161"/>
                  <a:pt x="113" y="161"/>
                </a:cubicBezTo>
                <a:cubicBezTo>
                  <a:pt x="119" y="160"/>
                  <a:pt x="124" y="158"/>
                  <a:pt x="128" y="155"/>
                </a:cubicBezTo>
                <a:cubicBezTo>
                  <a:pt x="142" y="167"/>
                  <a:pt x="142" y="167"/>
                  <a:pt x="142" y="167"/>
                </a:cubicBezTo>
                <a:cubicBezTo>
                  <a:pt x="145" y="170"/>
                  <a:pt x="151" y="170"/>
                  <a:pt x="154" y="167"/>
                </a:cubicBezTo>
                <a:cubicBezTo>
                  <a:pt x="167" y="154"/>
                  <a:pt x="167" y="154"/>
                  <a:pt x="167" y="154"/>
                </a:cubicBezTo>
                <a:cubicBezTo>
                  <a:pt x="170" y="151"/>
                  <a:pt x="170" y="145"/>
                  <a:pt x="167" y="142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58" y="124"/>
                  <a:pt x="160" y="119"/>
                  <a:pt x="161" y="113"/>
                </a:cubicBezTo>
                <a:cubicBezTo>
                  <a:pt x="179" y="112"/>
                  <a:pt x="179" y="112"/>
                  <a:pt x="179" y="112"/>
                </a:cubicBezTo>
                <a:cubicBezTo>
                  <a:pt x="184" y="112"/>
                  <a:pt x="188" y="108"/>
                  <a:pt x="188" y="103"/>
                </a:cubicBezTo>
                <a:cubicBezTo>
                  <a:pt x="188" y="85"/>
                  <a:pt x="188" y="85"/>
                  <a:pt x="188" y="85"/>
                </a:cubicBezTo>
                <a:cubicBezTo>
                  <a:pt x="188" y="80"/>
                  <a:pt x="184" y="76"/>
                  <a:pt x="179" y="76"/>
                </a:cubicBezTo>
                <a:cubicBezTo>
                  <a:pt x="161" y="75"/>
                  <a:pt x="161" y="75"/>
                  <a:pt x="161" y="75"/>
                </a:cubicBezTo>
                <a:cubicBezTo>
                  <a:pt x="160" y="69"/>
                  <a:pt x="158" y="64"/>
                  <a:pt x="155" y="60"/>
                </a:cubicBezTo>
                <a:cubicBezTo>
                  <a:pt x="167" y="46"/>
                  <a:pt x="167" y="46"/>
                  <a:pt x="167" y="46"/>
                </a:cubicBezTo>
                <a:cubicBezTo>
                  <a:pt x="170" y="43"/>
                  <a:pt x="170" y="37"/>
                  <a:pt x="167" y="34"/>
                </a:cubicBezTo>
                <a:cubicBezTo>
                  <a:pt x="154" y="21"/>
                  <a:pt x="154" y="21"/>
                  <a:pt x="154" y="21"/>
                </a:cubicBezTo>
                <a:cubicBezTo>
                  <a:pt x="151" y="18"/>
                  <a:pt x="145" y="18"/>
                  <a:pt x="142" y="21"/>
                </a:cubicBezTo>
                <a:cubicBezTo>
                  <a:pt x="128" y="33"/>
                  <a:pt x="128" y="33"/>
                  <a:pt x="128" y="33"/>
                </a:cubicBezTo>
                <a:cubicBezTo>
                  <a:pt x="124" y="30"/>
                  <a:pt x="119" y="28"/>
                  <a:pt x="113" y="27"/>
                </a:cubicBezTo>
                <a:cubicBezTo>
                  <a:pt x="112" y="9"/>
                  <a:pt x="112" y="9"/>
                  <a:pt x="112" y="9"/>
                </a:cubicBezTo>
                <a:cubicBezTo>
                  <a:pt x="112" y="4"/>
                  <a:pt x="108" y="0"/>
                  <a:pt x="103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0" y="0"/>
                  <a:pt x="76" y="4"/>
                  <a:pt x="76" y="9"/>
                </a:cubicBezTo>
                <a:cubicBezTo>
                  <a:pt x="75" y="27"/>
                  <a:pt x="75" y="27"/>
                  <a:pt x="75" y="27"/>
                </a:cubicBezTo>
                <a:cubicBezTo>
                  <a:pt x="69" y="28"/>
                  <a:pt x="64" y="30"/>
                  <a:pt x="60" y="33"/>
                </a:cubicBezTo>
                <a:cubicBezTo>
                  <a:pt x="46" y="21"/>
                  <a:pt x="46" y="21"/>
                  <a:pt x="46" y="21"/>
                </a:cubicBezTo>
                <a:cubicBezTo>
                  <a:pt x="43" y="18"/>
                  <a:pt x="37" y="18"/>
                  <a:pt x="34" y="21"/>
                </a:cubicBezTo>
                <a:cubicBezTo>
                  <a:pt x="21" y="34"/>
                  <a:pt x="21" y="34"/>
                  <a:pt x="21" y="34"/>
                </a:cubicBezTo>
                <a:cubicBezTo>
                  <a:pt x="18" y="37"/>
                  <a:pt x="18" y="43"/>
                  <a:pt x="21" y="46"/>
                </a:cubicBezTo>
                <a:cubicBezTo>
                  <a:pt x="33" y="60"/>
                  <a:pt x="33" y="60"/>
                  <a:pt x="33" y="60"/>
                </a:cubicBezTo>
                <a:cubicBezTo>
                  <a:pt x="30" y="64"/>
                  <a:pt x="28" y="69"/>
                  <a:pt x="27" y="75"/>
                </a:cubicBezTo>
                <a:cubicBezTo>
                  <a:pt x="9" y="76"/>
                  <a:pt x="9" y="76"/>
                  <a:pt x="9" y="76"/>
                </a:cubicBezTo>
                <a:cubicBezTo>
                  <a:pt x="4" y="76"/>
                  <a:pt x="0" y="80"/>
                  <a:pt x="0" y="85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8"/>
                  <a:pt x="4" y="112"/>
                  <a:pt x="9" y="112"/>
                </a:cubicBezTo>
                <a:lnTo>
                  <a:pt x="27" y="113"/>
                </a:lnTo>
                <a:close/>
                <a:moveTo>
                  <a:pt x="94" y="52"/>
                </a:moveTo>
                <a:cubicBezTo>
                  <a:pt x="117" y="52"/>
                  <a:pt x="136" y="71"/>
                  <a:pt x="136" y="94"/>
                </a:cubicBezTo>
                <a:cubicBezTo>
                  <a:pt x="136" y="117"/>
                  <a:pt x="117" y="136"/>
                  <a:pt x="94" y="136"/>
                </a:cubicBezTo>
                <a:cubicBezTo>
                  <a:pt x="71" y="136"/>
                  <a:pt x="52" y="117"/>
                  <a:pt x="52" y="94"/>
                </a:cubicBezTo>
                <a:cubicBezTo>
                  <a:pt x="52" y="71"/>
                  <a:pt x="71" y="52"/>
                  <a:pt x="94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2"/>
          <p:cNvSpPr>
            <a:spLocks noEditPoints="1"/>
          </p:cNvSpPr>
          <p:nvPr/>
        </p:nvSpPr>
        <p:spPr bwMode="auto">
          <a:xfrm>
            <a:off x="8733736" y="2717248"/>
            <a:ext cx="426703" cy="474918"/>
          </a:xfrm>
          <a:custGeom>
            <a:avLst/>
            <a:gdLst>
              <a:gd name="T0" fmla="*/ 64 w 172"/>
              <a:gd name="T1" fmla="*/ 86 h 192"/>
              <a:gd name="T2" fmla="*/ 76 w 172"/>
              <a:gd name="T3" fmla="*/ 106 h 192"/>
              <a:gd name="T4" fmla="*/ 76 w 172"/>
              <a:gd name="T5" fmla="*/ 164 h 192"/>
              <a:gd name="T6" fmla="*/ 68 w 172"/>
              <a:gd name="T7" fmla="*/ 172 h 192"/>
              <a:gd name="T8" fmla="*/ 46 w 172"/>
              <a:gd name="T9" fmla="*/ 172 h 192"/>
              <a:gd name="T10" fmla="*/ 36 w 172"/>
              <a:gd name="T11" fmla="*/ 182 h 192"/>
              <a:gd name="T12" fmla="*/ 46 w 172"/>
              <a:gd name="T13" fmla="*/ 192 h 192"/>
              <a:gd name="T14" fmla="*/ 126 w 172"/>
              <a:gd name="T15" fmla="*/ 192 h 192"/>
              <a:gd name="T16" fmla="*/ 136 w 172"/>
              <a:gd name="T17" fmla="*/ 182 h 192"/>
              <a:gd name="T18" fmla="*/ 126 w 172"/>
              <a:gd name="T19" fmla="*/ 172 h 192"/>
              <a:gd name="T20" fmla="*/ 104 w 172"/>
              <a:gd name="T21" fmla="*/ 172 h 192"/>
              <a:gd name="T22" fmla="*/ 96 w 172"/>
              <a:gd name="T23" fmla="*/ 164 h 192"/>
              <a:gd name="T24" fmla="*/ 96 w 172"/>
              <a:gd name="T25" fmla="*/ 106 h 192"/>
              <a:gd name="T26" fmla="*/ 108 w 172"/>
              <a:gd name="T27" fmla="*/ 86 h 192"/>
              <a:gd name="T28" fmla="*/ 86 w 172"/>
              <a:gd name="T29" fmla="*/ 64 h 192"/>
              <a:gd name="T30" fmla="*/ 64 w 172"/>
              <a:gd name="T31" fmla="*/ 86 h 192"/>
              <a:gd name="T32" fmla="*/ 32 w 172"/>
              <a:gd name="T33" fmla="*/ 87 h 192"/>
              <a:gd name="T34" fmla="*/ 39 w 172"/>
              <a:gd name="T35" fmla="*/ 114 h 192"/>
              <a:gd name="T36" fmla="*/ 40 w 172"/>
              <a:gd name="T37" fmla="*/ 115 h 192"/>
              <a:gd name="T38" fmla="*/ 49 w 172"/>
              <a:gd name="T39" fmla="*/ 121 h 192"/>
              <a:gd name="T40" fmla="*/ 59 w 172"/>
              <a:gd name="T41" fmla="*/ 111 h 192"/>
              <a:gd name="T42" fmla="*/ 57 w 172"/>
              <a:gd name="T43" fmla="*/ 105 h 192"/>
              <a:gd name="T44" fmla="*/ 56 w 172"/>
              <a:gd name="T45" fmla="*/ 103 h 192"/>
              <a:gd name="T46" fmla="*/ 52 w 172"/>
              <a:gd name="T47" fmla="*/ 87 h 192"/>
              <a:gd name="T48" fmla="*/ 86 w 172"/>
              <a:gd name="T49" fmla="*/ 52 h 192"/>
              <a:gd name="T50" fmla="*/ 120 w 172"/>
              <a:gd name="T51" fmla="*/ 87 h 192"/>
              <a:gd name="T52" fmla="*/ 116 w 172"/>
              <a:gd name="T53" fmla="*/ 103 h 192"/>
              <a:gd name="T54" fmla="*/ 115 w 172"/>
              <a:gd name="T55" fmla="*/ 105 h 192"/>
              <a:gd name="T56" fmla="*/ 113 w 172"/>
              <a:gd name="T57" fmla="*/ 111 h 192"/>
              <a:gd name="T58" fmla="*/ 123 w 172"/>
              <a:gd name="T59" fmla="*/ 121 h 192"/>
              <a:gd name="T60" fmla="*/ 132 w 172"/>
              <a:gd name="T61" fmla="*/ 115 h 192"/>
              <a:gd name="T62" fmla="*/ 133 w 172"/>
              <a:gd name="T63" fmla="*/ 114 h 192"/>
              <a:gd name="T64" fmla="*/ 140 w 172"/>
              <a:gd name="T65" fmla="*/ 87 h 192"/>
              <a:gd name="T66" fmla="*/ 86 w 172"/>
              <a:gd name="T67" fmla="*/ 32 h 192"/>
              <a:gd name="T68" fmla="*/ 32 w 172"/>
              <a:gd name="T69" fmla="*/ 87 h 192"/>
              <a:gd name="T70" fmla="*/ 0 w 172"/>
              <a:gd name="T71" fmla="*/ 87 h 192"/>
              <a:gd name="T72" fmla="*/ 17 w 172"/>
              <a:gd name="T73" fmla="*/ 139 h 192"/>
              <a:gd name="T74" fmla="*/ 18 w 172"/>
              <a:gd name="T75" fmla="*/ 140 h 192"/>
              <a:gd name="T76" fmla="*/ 26 w 172"/>
              <a:gd name="T77" fmla="*/ 144 h 192"/>
              <a:gd name="T78" fmla="*/ 36 w 172"/>
              <a:gd name="T79" fmla="*/ 134 h 192"/>
              <a:gd name="T80" fmla="*/ 34 w 172"/>
              <a:gd name="T81" fmla="*/ 128 h 192"/>
              <a:gd name="T82" fmla="*/ 33 w 172"/>
              <a:gd name="T83" fmla="*/ 127 h 192"/>
              <a:gd name="T84" fmla="*/ 20 w 172"/>
              <a:gd name="T85" fmla="*/ 87 h 192"/>
              <a:gd name="T86" fmla="*/ 86 w 172"/>
              <a:gd name="T87" fmla="*/ 20 h 192"/>
              <a:gd name="T88" fmla="*/ 152 w 172"/>
              <a:gd name="T89" fmla="*/ 87 h 192"/>
              <a:gd name="T90" fmla="*/ 139 w 172"/>
              <a:gd name="T91" fmla="*/ 127 h 192"/>
              <a:gd name="T92" fmla="*/ 138 w 172"/>
              <a:gd name="T93" fmla="*/ 128 h 192"/>
              <a:gd name="T94" fmla="*/ 136 w 172"/>
              <a:gd name="T95" fmla="*/ 134 h 192"/>
              <a:gd name="T96" fmla="*/ 146 w 172"/>
              <a:gd name="T97" fmla="*/ 144 h 192"/>
              <a:gd name="T98" fmla="*/ 154 w 172"/>
              <a:gd name="T99" fmla="*/ 140 h 192"/>
              <a:gd name="T100" fmla="*/ 155 w 172"/>
              <a:gd name="T101" fmla="*/ 139 h 192"/>
              <a:gd name="T102" fmla="*/ 172 w 172"/>
              <a:gd name="T103" fmla="*/ 87 h 192"/>
              <a:gd name="T104" fmla="*/ 86 w 172"/>
              <a:gd name="T105" fmla="*/ 0 h 192"/>
              <a:gd name="T106" fmla="*/ 0 w 172"/>
              <a:gd name="T107" fmla="*/ 8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2" h="192">
                <a:moveTo>
                  <a:pt x="64" y="86"/>
                </a:moveTo>
                <a:cubicBezTo>
                  <a:pt x="64" y="95"/>
                  <a:pt x="69" y="102"/>
                  <a:pt x="76" y="106"/>
                </a:cubicBezTo>
                <a:cubicBezTo>
                  <a:pt x="76" y="164"/>
                  <a:pt x="76" y="164"/>
                  <a:pt x="76" y="164"/>
                </a:cubicBezTo>
                <a:cubicBezTo>
                  <a:pt x="76" y="168"/>
                  <a:pt x="72" y="172"/>
                  <a:pt x="68" y="172"/>
                </a:cubicBezTo>
                <a:cubicBezTo>
                  <a:pt x="46" y="172"/>
                  <a:pt x="46" y="172"/>
                  <a:pt x="46" y="172"/>
                </a:cubicBezTo>
                <a:cubicBezTo>
                  <a:pt x="40" y="172"/>
                  <a:pt x="36" y="176"/>
                  <a:pt x="36" y="182"/>
                </a:cubicBezTo>
                <a:cubicBezTo>
                  <a:pt x="36" y="188"/>
                  <a:pt x="40" y="192"/>
                  <a:pt x="46" y="192"/>
                </a:cubicBezTo>
                <a:cubicBezTo>
                  <a:pt x="126" y="192"/>
                  <a:pt x="126" y="192"/>
                  <a:pt x="126" y="192"/>
                </a:cubicBezTo>
                <a:cubicBezTo>
                  <a:pt x="132" y="192"/>
                  <a:pt x="136" y="188"/>
                  <a:pt x="136" y="182"/>
                </a:cubicBezTo>
                <a:cubicBezTo>
                  <a:pt x="136" y="176"/>
                  <a:pt x="132" y="172"/>
                  <a:pt x="126" y="172"/>
                </a:cubicBezTo>
                <a:cubicBezTo>
                  <a:pt x="104" y="172"/>
                  <a:pt x="104" y="172"/>
                  <a:pt x="104" y="172"/>
                </a:cubicBezTo>
                <a:cubicBezTo>
                  <a:pt x="100" y="172"/>
                  <a:pt x="96" y="168"/>
                  <a:pt x="96" y="164"/>
                </a:cubicBezTo>
                <a:cubicBezTo>
                  <a:pt x="96" y="106"/>
                  <a:pt x="96" y="106"/>
                  <a:pt x="96" y="106"/>
                </a:cubicBezTo>
                <a:cubicBezTo>
                  <a:pt x="103" y="102"/>
                  <a:pt x="108" y="95"/>
                  <a:pt x="108" y="86"/>
                </a:cubicBezTo>
                <a:cubicBezTo>
                  <a:pt x="108" y="74"/>
                  <a:pt x="98" y="64"/>
                  <a:pt x="86" y="64"/>
                </a:cubicBezTo>
                <a:cubicBezTo>
                  <a:pt x="74" y="64"/>
                  <a:pt x="64" y="74"/>
                  <a:pt x="64" y="86"/>
                </a:cubicBezTo>
                <a:close/>
                <a:moveTo>
                  <a:pt x="32" y="87"/>
                </a:moveTo>
                <a:cubicBezTo>
                  <a:pt x="32" y="97"/>
                  <a:pt x="35" y="106"/>
                  <a:pt x="39" y="114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42" y="118"/>
                  <a:pt x="45" y="121"/>
                  <a:pt x="49" y="121"/>
                </a:cubicBezTo>
                <a:cubicBezTo>
                  <a:pt x="54" y="121"/>
                  <a:pt x="59" y="116"/>
                  <a:pt x="59" y="111"/>
                </a:cubicBezTo>
                <a:cubicBezTo>
                  <a:pt x="59" y="109"/>
                  <a:pt x="58" y="107"/>
                  <a:pt x="57" y="105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54" y="99"/>
                  <a:pt x="52" y="93"/>
                  <a:pt x="52" y="87"/>
                </a:cubicBezTo>
                <a:cubicBezTo>
                  <a:pt x="52" y="68"/>
                  <a:pt x="67" y="52"/>
                  <a:pt x="86" y="52"/>
                </a:cubicBezTo>
                <a:cubicBezTo>
                  <a:pt x="105" y="52"/>
                  <a:pt x="120" y="68"/>
                  <a:pt x="120" y="87"/>
                </a:cubicBezTo>
                <a:cubicBezTo>
                  <a:pt x="120" y="93"/>
                  <a:pt x="118" y="99"/>
                  <a:pt x="116" y="103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4" y="107"/>
                  <a:pt x="113" y="109"/>
                  <a:pt x="113" y="111"/>
                </a:cubicBezTo>
                <a:cubicBezTo>
                  <a:pt x="113" y="116"/>
                  <a:pt x="118" y="121"/>
                  <a:pt x="123" y="121"/>
                </a:cubicBezTo>
                <a:cubicBezTo>
                  <a:pt x="127" y="121"/>
                  <a:pt x="130" y="118"/>
                  <a:pt x="132" y="115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37" y="106"/>
                  <a:pt x="140" y="97"/>
                  <a:pt x="140" y="87"/>
                </a:cubicBezTo>
                <a:cubicBezTo>
                  <a:pt x="140" y="57"/>
                  <a:pt x="116" y="32"/>
                  <a:pt x="86" y="32"/>
                </a:cubicBezTo>
                <a:cubicBezTo>
                  <a:pt x="56" y="32"/>
                  <a:pt x="32" y="57"/>
                  <a:pt x="32" y="87"/>
                </a:cubicBezTo>
                <a:close/>
                <a:moveTo>
                  <a:pt x="0" y="87"/>
                </a:moveTo>
                <a:cubicBezTo>
                  <a:pt x="0" y="106"/>
                  <a:pt x="6" y="124"/>
                  <a:pt x="17" y="139"/>
                </a:cubicBezTo>
                <a:cubicBezTo>
                  <a:pt x="18" y="140"/>
                  <a:pt x="18" y="140"/>
                  <a:pt x="18" y="140"/>
                </a:cubicBezTo>
                <a:cubicBezTo>
                  <a:pt x="20" y="142"/>
                  <a:pt x="23" y="144"/>
                  <a:pt x="26" y="144"/>
                </a:cubicBezTo>
                <a:cubicBezTo>
                  <a:pt x="32" y="144"/>
                  <a:pt x="36" y="139"/>
                  <a:pt x="36" y="134"/>
                </a:cubicBezTo>
                <a:cubicBezTo>
                  <a:pt x="36" y="132"/>
                  <a:pt x="35" y="129"/>
                  <a:pt x="34" y="128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25" y="116"/>
                  <a:pt x="20" y="102"/>
                  <a:pt x="20" y="87"/>
                </a:cubicBezTo>
                <a:cubicBezTo>
                  <a:pt x="20" y="50"/>
                  <a:pt x="50" y="20"/>
                  <a:pt x="86" y="20"/>
                </a:cubicBezTo>
                <a:cubicBezTo>
                  <a:pt x="122" y="20"/>
                  <a:pt x="152" y="50"/>
                  <a:pt x="152" y="87"/>
                </a:cubicBezTo>
                <a:cubicBezTo>
                  <a:pt x="152" y="102"/>
                  <a:pt x="147" y="116"/>
                  <a:pt x="139" y="127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7" y="129"/>
                  <a:pt x="136" y="132"/>
                  <a:pt x="136" y="134"/>
                </a:cubicBezTo>
                <a:cubicBezTo>
                  <a:pt x="136" y="139"/>
                  <a:pt x="140" y="144"/>
                  <a:pt x="146" y="144"/>
                </a:cubicBezTo>
                <a:cubicBezTo>
                  <a:pt x="149" y="144"/>
                  <a:pt x="152" y="142"/>
                  <a:pt x="154" y="140"/>
                </a:cubicBezTo>
                <a:cubicBezTo>
                  <a:pt x="155" y="139"/>
                  <a:pt x="155" y="139"/>
                  <a:pt x="155" y="139"/>
                </a:cubicBezTo>
                <a:cubicBezTo>
                  <a:pt x="166" y="124"/>
                  <a:pt x="172" y="106"/>
                  <a:pt x="172" y="87"/>
                </a:cubicBezTo>
                <a:cubicBezTo>
                  <a:pt x="172" y="39"/>
                  <a:pt x="133" y="0"/>
                  <a:pt x="86" y="0"/>
                </a:cubicBezTo>
                <a:cubicBezTo>
                  <a:pt x="39" y="0"/>
                  <a:pt x="0" y="39"/>
                  <a:pt x="0" y="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7"/>
          <p:cNvSpPr>
            <a:spLocks noEditPoints="1"/>
          </p:cNvSpPr>
          <p:nvPr/>
        </p:nvSpPr>
        <p:spPr bwMode="auto">
          <a:xfrm>
            <a:off x="2909612" y="2742841"/>
            <a:ext cx="491793" cy="450811"/>
          </a:xfrm>
          <a:custGeom>
            <a:avLst/>
            <a:gdLst>
              <a:gd name="T0" fmla="*/ 12 w 199"/>
              <a:gd name="T1" fmla="*/ 94 h 182"/>
              <a:gd name="T2" fmla="*/ 4 w 199"/>
              <a:gd name="T3" fmla="*/ 115 h 182"/>
              <a:gd name="T4" fmla="*/ 25 w 199"/>
              <a:gd name="T5" fmla="*/ 123 h 182"/>
              <a:gd name="T6" fmla="*/ 61 w 199"/>
              <a:gd name="T7" fmla="*/ 106 h 182"/>
              <a:gd name="T8" fmla="*/ 61 w 199"/>
              <a:gd name="T9" fmla="*/ 154 h 182"/>
              <a:gd name="T10" fmla="*/ 53 w 199"/>
              <a:gd name="T11" fmla="*/ 162 h 182"/>
              <a:gd name="T12" fmla="*/ 31 w 199"/>
              <a:gd name="T13" fmla="*/ 162 h 182"/>
              <a:gd name="T14" fmla="*/ 21 w 199"/>
              <a:gd name="T15" fmla="*/ 172 h 182"/>
              <a:gd name="T16" fmla="*/ 31 w 199"/>
              <a:gd name="T17" fmla="*/ 182 h 182"/>
              <a:gd name="T18" fmla="*/ 111 w 199"/>
              <a:gd name="T19" fmla="*/ 182 h 182"/>
              <a:gd name="T20" fmla="*/ 121 w 199"/>
              <a:gd name="T21" fmla="*/ 172 h 182"/>
              <a:gd name="T22" fmla="*/ 111 w 199"/>
              <a:gd name="T23" fmla="*/ 162 h 182"/>
              <a:gd name="T24" fmla="*/ 89 w 199"/>
              <a:gd name="T25" fmla="*/ 162 h 182"/>
              <a:gd name="T26" fmla="*/ 81 w 199"/>
              <a:gd name="T27" fmla="*/ 154 h 182"/>
              <a:gd name="T28" fmla="*/ 81 w 199"/>
              <a:gd name="T29" fmla="*/ 97 h 182"/>
              <a:gd name="T30" fmla="*/ 95 w 199"/>
              <a:gd name="T31" fmla="*/ 91 h 182"/>
              <a:gd name="T32" fmla="*/ 142 w 199"/>
              <a:gd name="T33" fmla="*/ 98 h 182"/>
              <a:gd name="T34" fmla="*/ 168 w 199"/>
              <a:gd name="T35" fmla="*/ 86 h 182"/>
              <a:gd name="T36" fmla="*/ 189 w 199"/>
              <a:gd name="T37" fmla="*/ 30 h 182"/>
              <a:gd name="T38" fmla="*/ 132 w 199"/>
              <a:gd name="T39" fmla="*/ 10 h 182"/>
              <a:gd name="T40" fmla="*/ 106 w 199"/>
              <a:gd name="T41" fmla="*/ 22 h 182"/>
              <a:gd name="T42" fmla="*/ 81 w 199"/>
              <a:gd name="T43" fmla="*/ 62 h 182"/>
              <a:gd name="T44" fmla="*/ 12 w 199"/>
              <a:gd name="T45" fmla="*/ 94 h 182"/>
              <a:gd name="T46" fmla="*/ 145 w 199"/>
              <a:gd name="T47" fmla="*/ 36 h 182"/>
              <a:gd name="T48" fmla="*/ 155 w 199"/>
              <a:gd name="T49" fmla="*/ 26 h 182"/>
              <a:gd name="T50" fmla="*/ 165 w 199"/>
              <a:gd name="T51" fmla="*/ 36 h 182"/>
              <a:gd name="T52" fmla="*/ 155 w 199"/>
              <a:gd name="T53" fmla="*/ 46 h 182"/>
              <a:gd name="T54" fmla="*/ 145 w 199"/>
              <a:gd name="T55" fmla="*/ 3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99" h="182">
                <a:moveTo>
                  <a:pt x="12" y="94"/>
                </a:moveTo>
                <a:cubicBezTo>
                  <a:pt x="4" y="98"/>
                  <a:pt x="0" y="107"/>
                  <a:pt x="4" y="115"/>
                </a:cubicBezTo>
                <a:cubicBezTo>
                  <a:pt x="8" y="123"/>
                  <a:pt x="17" y="127"/>
                  <a:pt x="25" y="123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54"/>
                  <a:pt x="61" y="154"/>
                  <a:pt x="61" y="154"/>
                </a:cubicBezTo>
                <a:cubicBezTo>
                  <a:pt x="61" y="158"/>
                  <a:pt x="57" y="162"/>
                  <a:pt x="53" y="162"/>
                </a:cubicBezTo>
                <a:cubicBezTo>
                  <a:pt x="31" y="162"/>
                  <a:pt x="31" y="162"/>
                  <a:pt x="31" y="162"/>
                </a:cubicBezTo>
                <a:cubicBezTo>
                  <a:pt x="25" y="162"/>
                  <a:pt x="21" y="166"/>
                  <a:pt x="21" y="172"/>
                </a:cubicBezTo>
                <a:cubicBezTo>
                  <a:pt x="21" y="178"/>
                  <a:pt x="25" y="182"/>
                  <a:pt x="31" y="182"/>
                </a:cubicBezTo>
                <a:cubicBezTo>
                  <a:pt x="111" y="182"/>
                  <a:pt x="111" y="182"/>
                  <a:pt x="111" y="182"/>
                </a:cubicBezTo>
                <a:cubicBezTo>
                  <a:pt x="117" y="182"/>
                  <a:pt x="121" y="178"/>
                  <a:pt x="121" y="172"/>
                </a:cubicBezTo>
                <a:cubicBezTo>
                  <a:pt x="121" y="166"/>
                  <a:pt x="117" y="162"/>
                  <a:pt x="111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85" y="162"/>
                  <a:pt x="81" y="158"/>
                  <a:pt x="81" y="154"/>
                </a:cubicBezTo>
                <a:cubicBezTo>
                  <a:pt x="81" y="97"/>
                  <a:pt x="81" y="97"/>
                  <a:pt x="81" y="97"/>
                </a:cubicBezTo>
                <a:cubicBezTo>
                  <a:pt x="95" y="91"/>
                  <a:pt x="95" y="91"/>
                  <a:pt x="95" y="91"/>
                </a:cubicBezTo>
                <a:cubicBezTo>
                  <a:pt x="107" y="102"/>
                  <a:pt x="126" y="106"/>
                  <a:pt x="142" y="98"/>
                </a:cubicBezTo>
                <a:cubicBezTo>
                  <a:pt x="168" y="86"/>
                  <a:pt x="168" y="86"/>
                  <a:pt x="168" y="86"/>
                </a:cubicBezTo>
                <a:cubicBezTo>
                  <a:pt x="190" y="76"/>
                  <a:pt x="199" y="51"/>
                  <a:pt x="189" y="30"/>
                </a:cubicBezTo>
                <a:cubicBezTo>
                  <a:pt x="179" y="9"/>
                  <a:pt x="153" y="0"/>
                  <a:pt x="132" y="10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90" y="29"/>
                  <a:pt x="80" y="45"/>
                  <a:pt x="81" y="62"/>
                </a:cubicBezTo>
                <a:lnTo>
                  <a:pt x="12" y="94"/>
                </a:lnTo>
                <a:close/>
                <a:moveTo>
                  <a:pt x="145" y="36"/>
                </a:moveTo>
                <a:cubicBezTo>
                  <a:pt x="145" y="30"/>
                  <a:pt x="149" y="26"/>
                  <a:pt x="155" y="26"/>
                </a:cubicBezTo>
                <a:cubicBezTo>
                  <a:pt x="161" y="26"/>
                  <a:pt x="165" y="30"/>
                  <a:pt x="165" y="36"/>
                </a:cubicBezTo>
                <a:cubicBezTo>
                  <a:pt x="165" y="42"/>
                  <a:pt x="161" y="46"/>
                  <a:pt x="155" y="46"/>
                </a:cubicBezTo>
                <a:cubicBezTo>
                  <a:pt x="149" y="46"/>
                  <a:pt x="145" y="42"/>
                  <a:pt x="145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725621" y="3396478"/>
            <a:ext cx="109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html5</a:t>
            </a:r>
            <a:endParaRPr lang="zh-CN" altLang="en-US" sz="2000" dirty="0">
              <a:solidFill>
                <a:schemeClr val="bg1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05236" y="4145004"/>
            <a:ext cx="777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css3</a:t>
            </a:r>
            <a:endParaRPr lang="zh-CN" altLang="en-US" sz="2000" dirty="0">
              <a:solidFill>
                <a:schemeClr val="bg1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59984" y="3395283"/>
            <a:ext cx="1581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bootstrap</a:t>
            </a:r>
            <a:endParaRPr lang="zh-CN" altLang="en-US" sz="2000" dirty="0">
              <a:solidFill>
                <a:schemeClr val="bg1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4280" y="2990644"/>
            <a:ext cx="1813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adminLTE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9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2EC4B6"/>
              </a:solidFill>
            </a:endParaRPr>
          </a:p>
        </p:txBody>
      </p:sp>
      <p:cxnSp>
        <p:nvCxnSpPr>
          <p:cNvPr id="16" name="Straight Connector 4"/>
          <p:cNvCxnSpPr/>
          <p:nvPr/>
        </p:nvCxnSpPr>
        <p:spPr>
          <a:xfrm rot="16200000">
            <a:off x="7614444" y="3883819"/>
            <a:ext cx="52244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"/>
          <p:cNvCxnSpPr/>
          <p:nvPr/>
        </p:nvCxnSpPr>
        <p:spPr>
          <a:xfrm>
            <a:off x="1284288" y="6048375"/>
            <a:ext cx="38576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9"/>
          <p:cNvSpPr txBox="1"/>
          <p:nvPr/>
        </p:nvSpPr>
        <p:spPr>
          <a:xfrm>
            <a:off x="1173163" y="6116638"/>
            <a:ext cx="174278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100" i="1" spc="6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Light" panose="020B0604020202020204" charset="0"/>
              </a:rPr>
              <a:t>2017-07-09</a:t>
            </a:r>
            <a:endParaRPr lang="en-US" sz="1100" i="1" spc="6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 Light" panose="020B0604020202020204" charset="0"/>
            </a:endParaRPr>
          </a:p>
        </p:txBody>
      </p:sp>
      <p:sp>
        <p:nvSpPr>
          <p:cNvPr id="13" name="Rectangle 1"/>
          <p:cNvSpPr/>
          <p:nvPr/>
        </p:nvSpPr>
        <p:spPr>
          <a:xfrm>
            <a:off x="4767263" y="1304925"/>
            <a:ext cx="6156325" cy="6154738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14969" t="14641" r="14447" b="8053"/>
          <a:stretch/>
        </p:blipFill>
        <p:spPr>
          <a:xfrm>
            <a:off x="377899" y="641635"/>
            <a:ext cx="8118038" cy="492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96113"/>
      </p:ext>
    </p:extLst>
  </p:cSld>
  <p:clrMapOvr>
    <a:masterClrMapping/>
  </p:clrMapOvr>
  <p:transition spd="slow" advTm="2613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277025" y="422509"/>
            <a:ext cx="4772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校验技术改进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211359" y="1926630"/>
            <a:ext cx="1066800" cy="1066800"/>
          </a:xfrm>
          <a:prstGeom prst="roundRect">
            <a:avLst/>
          </a:prstGeom>
          <a:solidFill>
            <a:srgbClr val="2EC4B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  <a:latin typeface="Century Gothic" panose="020B0502020202020204" pitchFamily="34" charset="0"/>
              </a:rPr>
              <a:t>JS</a:t>
            </a:r>
            <a:endParaRPr lang="zh-CN" altLang="en-US" sz="5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822910" y="3526093"/>
            <a:ext cx="1066800" cy="1066800"/>
          </a:xfrm>
          <a:prstGeom prst="round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H5</a:t>
            </a:r>
            <a:endParaRPr lang="zh-CN" altLang="en-US" sz="4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Freeform 54"/>
          <p:cNvSpPr>
            <a:spLocks/>
          </p:cNvSpPr>
          <p:nvPr/>
        </p:nvSpPr>
        <p:spPr bwMode="auto">
          <a:xfrm>
            <a:off x="4144326" y="5166269"/>
            <a:ext cx="750888" cy="692150"/>
          </a:xfrm>
          <a:custGeom>
            <a:avLst/>
            <a:gdLst>
              <a:gd name="T0" fmla="*/ 454 w 473"/>
              <a:gd name="T1" fmla="*/ 190 h 436"/>
              <a:gd name="T2" fmla="*/ 435 w 473"/>
              <a:gd name="T3" fmla="*/ 190 h 436"/>
              <a:gd name="T4" fmla="*/ 416 w 473"/>
              <a:gd name="T5" fmla="*/ 190 h 436"/>
              <a:gd name="T6" fmla="*/ 416 w 473"/>
              <a:gd name="T7" fmla="*/ 417 h 436"/>
              <a:gd name="T8" fmla="*/ 369 w 473"/>
              <a:gd name="T9" fmla="*/ 417 h 436"/>
              <a:gd name="T10" fmla="*/ 369 w 473"/>
              <a:gd name="T11" fmla="*/ 36 h 436"/>
              <a:gd name="T12" fmla="*/ 369 w 473"/>
              <a:gd name="T13" fmla="*/ 15 h 436"/>
              <a:gd name="T14" fmla="*/ 369 w 473"/>
              <a:gd name="T15" fmla="*/ 0 h 436"/>
              <a:gd name="T16" fmla="*/ 366 w 473"/>
              <a:gd name="T17" fmla="*/ 0 h 436"/>
              <a:gd name="T18" fmla="*/ 350 w 473"/>
              <a:gd name="T19" fmla="*/ 0 h 436"/>
              <a:gd name="T20" fmla="*/ 348 w 473"/>
              <a:gd name="T21" fmla="*/ 0 h 436"/>
              <a:gd name="T22" fmla="*/ 331 w 473"/>
              <a:gd name="T23" fmla="*/ 0 h 436"/>
              <a:gd name="T24" fmla="*/ 329 w 473"/>
              <a:gd name="T25" fmla="*/ 0 h 436"/>
              <a:gd name="T26" fmla="*/ 312 w 473"/>
              <a:gd name="T27" fmla="*/ 0 h 436"/>
              <a:gd name="T28" fmla="*/ 312 w 473"/>
              <a:gd name="T29" fmla="*/ 0 h 436"/>
              <a:gd name="T30" fmla="*/ 312 w 473"/>
              <a:gd name="T31" fmla="*/ 417 h 436"/>
              <a:gd name="T32" fmla="*/ 265 w 473"/>
              <a:gd name="T33" fmla="*/ 417 h 436"/>
              <a:gd name="T34" fmla="*/ 265 w 473"/>
              <a:gd name="T35" fmla="*/ 133 h 436"/>
              <a:gd name="T36" fmla="*/ 246 w 473"/>
              <a:gd name="T37" fmla="*/ 133 h 436"/>
              <a:gd name="T38" fmla="*/ 227 w 473"/>
              <a:gd name="T39" fmla="*/ 133 h 436"/>
              <a:gd name="T40" fmla="*/ 208 w 473"/>
              <a:gd name="T41" fmla="*/ 133 h 436"/>
              <a:gd name="T42" fmla="*/ 208 w 473"/>
              <a:gd name="T43" fmla="*/ 417 h 436"/>
              <a:gd name="T44" fmla="*/ 161 w 473"/>
              <a:gd name="T45" fmla="*/ 417 h 436"/>
              <a:gd name="T46" fmla="*/ 161 w 473"/>
              <a:gd name="T47" fmla="*/ 303 h 436"/>
              <a:gd name="T48" fmla="*/ 142 w 473"/>
              <a:gd name="T49" fmla="*/ 303 h 436"/>
              <a:gd name="T50" fmla="*/ 123 w 473"/>
              <a:gd name="T51" fmla="*/ 303 h 436"/>
              <a:gd name="T52" fmla="*/ 104 w 473"/>
              <a:gd name="T53" fmla="*/ 303 h 436"/>
              <a:gd name="T54" fmla="*/ 104 w 473"/>
              <a:gd name="T55" fmla="*/ 417 h 436"/>
              <a:gd name="T56" fmla="*/ 57 w 473"/>
              <a:gd name="T57" fmla="*/ 417 h 436"/>
              <a:gd name="T58" fmla="*/ 57 w 473"/>
              <a:gd name="T59" fmla="*/ 247 h 436"/>
              <a:gd name="T60" fmla="*/ 38 w 473"/>
              <a:gd name="T61" fmla="*/ 247 h 436"/>
              <a:gd name="T62" fmla="*/ 19 w 473"/>
              <a:gd name="T63" fmla="*/ 247 h 436"/>
              <a:gd name="T64" fmla="*/ 0 w 473"/>
              <a:gd name="T65" fmla="*/ 247 h 436"/>
              <a:gd name="T66" fmla="*/ 0 w 473"/>
              <a:gd name="T67" fmla="*/ 417 h 436"/>
              <a:gd name="T68" fmla="*/ 0 w 473"/>
              <a:gd name="T69" fmla="*/ 417 h 436"/>
              <a:gd name="T70" fmla="*/ 0 w 473"/>
              <a:gd name="T71" fmla="*/ 436 h 436"/>
              <a:gd name="T72" fmla="*/ 473 w 473"/>
              <a:gd name="T73" fmla="*/ 436 h 436"/>
              <a:gd name="T74" fmla="*/ 473 w 473"/>
              <a:gd name="T75" fmla="*/ 426 h 436"/>
              <a:gd name="T76" fmla="*/ 473 w 473"/>
              <a:gd name="T77" fmla="*/ 417 h 436"/>
              <a:gd name="T78" fmla="*/ 473 w 473"/>
              <a:gd name="T79" fmla="*/ 190 h 436"/>
              <a:gd name="T80" fmla="*/ 454 w 473"/>
              <a:gd name="T81" fmla="*/ 19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3" h="436">
                <a:moveTo>
                  <a:pt x="454" y="190"/>
                </a:moveTo>
                <a:lnTo>
                  <a:pt x="435" y="190"/>
                </a:lnTo>
                <a:lnTo>
                  <a:pt x="416" y="190"/>
                </a:lnTo>
                <a:lnTo>
                  <a:pt x="416" y="417"/>
                </a:lnTo>
                <a:lnTo>
                  <a:pt x="369" y="417"/>
                </a:lnTo>
                <a:lnTo>
                  <a:pt x="369" y="36"/>
                </a:lnTo>
                <a:lnTo>
                  <a:pt x="369" y="15"/>
                </a:lnTo>
                <a:lnTo>
                  <a:pt x="369" y="0"/>
                </a:lnTo>
                <a:lnTo>
                  <a:pt x="366" y="0"/>
                </a:lnTo>
                <a:lnTo>
                  <a:pt x="350" y="0"/>
                </a:lnTo>
                <a:lnTo>
                  <a:pt x="348" y="0"/>
                </a:lnTo>
                <a:lnTo>
                  <a:pt x="331" y="0"/>
                </a:lnTo>
                <a:lnTo>
                  <a:pt x="329" y="0"/>
                </a:lnTo>
                <a:lnTo>
                  <a:pt x="312" y="0"/>
                </a:lnTo>
                <a:lnTo>
                  <a:pt x="312" y="0"/>
                </a:lnTo>
                <a:lnTo>
                  <a:pt x="312" y="417"/>
                </a:lnTo>
                <a:lnTo>
                  <a:pt x="265" y="417"/>
                </a:lnTo>
                <a:lnTo>
                  <a:pt x="265" y="133"/>
                </a:lnTo>
                <a:lnTo>
                  <a:pt x="246" y="133"/>
                </a:lnTo>
                <a:lnTo>
                  <a:pt x="227" y="133"/>
                </a:lnTo>
                <a:lnTo>
                  <a:pt x="208" y="133"/>
                </a:lnTo>
                <a:lnTo>
                  <a:pt x="208" y="417"/>
                </a:lnTo>
                <a:lnTo>
                  <a:pt x="161" y="417"/>
                </a:lnTo>
                <a:lnTo>
                  <a:pt x="161" y="303"/>
                </a:lnTo>
                <a:lnTo>
                  <a:pt x="142" y="303"/>
                </a:lnTo>
                <a:lnTo>
                  <a:pt x="123" y="303"/>
                </a:lnTo>
                <a:lnTo>
                  <a:pt x="104" y="303"/>
                </a:lnTo>
                <a:lnTo>
                  <a:pt x="104" y="417"/>
                </a:lnTo>
                <a:lnTo>
                  <a:pt x="57" y="417"/>
                </a:lnTo>
                <a:lnTo>
                  <a:pt x="57" y="247"/>
                </a:lnTo>
                <a:lnTo>
                  <a:pt x="38" y="247"/>
                </a:lnTo>
                <a:lnTo>
                  <a:pt x="19" y="247"/>
                </a:lnTo>
                <a:lnTo>
                  <a:pt x="0" y="247"/>
                </a:lnTo>
                <a:lnTo>
                  <a:pt x="0" y="417"/>
                </a:lnTo>
                <a:lnTo>
                  <a:pt x="0" y="417"/>
                </a:lnTo>
                <a:lnTo>
                  <a:pt x="0" y="436"/>
                </a:lnTo>
                <a:lnTo>
                  <a:pt x="473" y="436"/>
                </a:lnTo>
                <a:lnTo>
                  <a:pt x="473" y="426"/>
                </a:lnTo>
                <a:lnTo>
                  <a:pt x="473" y="417"/>
                </a:lnTo>
                <a:lnTo>
                  <a:pt x="473" y="190"/>
                </a:lnTo>
                <a:lnTo>
                  <a:pt x="454" y="19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354060" y="1953247"/>
            <a:ext cx="1066800" cy="1066800"/>
          </a:xfrm>
          <a:prstGeom prst="ellipse">
            <a:avLst/>
          </a:prstGeom>
          <a:solidFill>
            <a:srgbClr val="496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2EC4B6"/>
                </a:solidFill>
                <a:latin typeface="Century Gothic" panose="020B0502020202020204" pitchFamily="34" charset="0"/>
              </a:rPr>
              <a:t>JQ</a:t>
            </a:r>
            <a:endParaRPr lang="zh-CN" altLang="en-US" sz="3200" b="1" dirty="0">
              <a:solidFill>
                <a:srgbClr val="2EC4B6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77526" y="4766319"/>
            <a:ext cx="1066800" cy="1066800"/>
          </a:xfrm>
          <a:prstGeom prst="ellipse">
            <a:avLst/>
          </a:prstGeom>
          <a:solidFill>
            <a:srgbClr val="496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2EC4B6"/>
                </a:solidFill>
                <a:latin typeface="Century Gothic" panose="020B0502020202020204" pitchFamily="34" charset="0"/>
              </a:rPr>
              <a:t>Ajax</a:t>
            </a:r>
            <a:endParaRPr lang="zh-CN" altLang="en-US" sz="2000" b="1" dirty="0">
              <a:solidFill>
                <a:srgbClr val="2EC4B6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2" name="直接连接符 31"/>
          <p:cNvCxnSpPr>
            <a:stCxn id="11" idx="3"/>
          </p:cNvCxnSpPr>
          <p:nvPr/>
        </p:nvCxnSpPr>
        <p:spPr>
          <a:xfrm>
            <a:off x="2278159" y="2460030"/>
            <a:ext cx="2647950" cy="7078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933950" y="2467108"/>
            <a:ext cx="0" cy="5334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610495" y="2993430"/>
            <a:ext cx="132397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cxnSpLocks/>
          </p:cNvCxnSpPr>
          <p:nvPr/>
        </p:nvCxnSpPr>
        <p:spPr>
          <a:xfrm>
            <a:off x="3610495" y="3000508"/>
            <a:ext cx="0" cy="1731014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cxnSpLocks/>
          </p:cNvCxnSpPr>
          <p:nvPr/>
        </p:nvCxnSpPr>
        <p:spPr>
          <a:xfrm>
            <a:off x="4144326" y="5366817"/>
            <a:ext cx="1290412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cxnSpLocks/>
          </p:cNvCxnSpPr>
          <p:nvPr/>
        </p:nvCxnSpPr>
        <p:spPr>
          <a:xfrm flipH="1">
            <a:off x="5444248" y="2486647"/>
            <a:ext cx="29456" cy="2879963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cxnSpLocks/>
          </p:cNvCxnSpPr>
          <p:nvPr/>
        </p:nvCxnSpPr>
        <p:spPr>
          <a:xfrm>
            <a:off x="5473704" y="2486647"/>
            <a:ext cx="85090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cxnSpLocks/>
          </p:cNvCxnSpPr>
          <p:nvPr/>
        </p:nvCxnSpPr>
        <p:spPr>
          <a:xfrm>
            <a:off x="7420860" y="2525588"/>
            <a:ext cx="919786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8340646" y="2525588"/>
            <a:ext cx="0" cy="1511366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8372786" y="4036954"/>
            <a:ext cx="43529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8956080" y="3171006"/>
            <a:ext cx="43529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9368578" y="3161678"/>
            <a:ext cx="0" cy="38335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8956080" y="2595847"/>
            <a:ext cx="0" cy="56583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8956080" y="2595847"/>
            <a:ext cx="2363421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11319501" y="2595847"/>
            <a:ext cx="106083" cy="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875566" y="1213297"/>
            <a:ext cx="231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JavaScript</a:t>
            </a:r>
            <a:endParaRPr lang="zh-CN" altLang="en-US" sz="2400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515922" y="5096879"/>
            <a:ext cx="160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Ajax</a:t>
            </a:r>
            <a:r>
              <a:rPr lang="zh-CN" altLang="en-US" sz="24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异步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6274553" y="3083372"/>
            <a:ext cx="231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JQuery</a:t>
            </a:r>
            <a:endParaRPr lang="zh-CN" altLang="en-US" sz="2400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883371" y="4780224"/>
            <a:ext cx="231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HTML5</a:t>
            </a:r>
            <a:endParaRPr lang="zh-CN" altLang="en-US" sz="2400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984A3B45-FE3B-4831-9411-F46FA426A637}"/>
              </a:ext>
            </a:extLst>
          </p:cNvPr>
          <p:cNvSpPr txBox="1"/>
          <p:nvPr/>
        </p:nvSpPr>
        <p:spPr>
          <a:xfrm>
            <a:off x="601594" y="3265850"/>
            <a:ext cx="267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通过基于对象的程序设计，可以用更直观、模块化和可重复使用的方式进行程序开发。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A8FA8D3C-C779-4032-8ADB-321A84F9ABBC}"/>
              </a:ext>
            </a:extLst>
          </p:cNvPr>
          <p:cNvSpPr txBox="1"/>
          <p:nvPr/>
        </p:nvSpPr>
        <p:spPr>
          <a:xfrm flipH="1">
            <a:off x="875566" y="5867916"/>
            <a:ext cx="360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避免了服务器检索给用户带来的时间延迟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648FB244-31F7-4505-80CC-A0F38F3DE395}"/>
              </a:ext>
            </a:extLst>
          </p:cNvPr>
          <p:cNvSpPr txBox="1"/>
          <p:nvPr/>
        </p:nvSpPr>
        <p:spPr>
          <a:xfrm>
            <a:off x="5812336" y="3627455"/>
            <a:ext cx="23978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最少的代码做最多的事情。开发者无需过于担忧浏览器差异，它除了还完全支持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，而且拥有许多提高开发者编程效率的其它抽象概念。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带到了一个更高的层次。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20714978-1B72-44B6-8CAA-A442323B8932}"/>
              </a:ext>
            </a:extLst>
          </p:cNvPr>
          <p:cNvSpPr txBox="1"/>
          <p:nvPr/>
        </p:nvSpPr>
        <p:spPr>
          <a:xfrm>
            <a:off x="10146725" y="3302896"/>
            <a:ext cx="13971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这个技术可以进行跨平台的使用，跨平台非常强大。</a:t>
            </a:r>
          </a:p>
        </p:txBody>
      </p:sp>
    </p:spTree>
    <p:extLst>
      <p:ext uri="{BB962C8B-B14F-4D97-AF65-F5344CB8AC3E}">
        <p14:creationId xmlns:p14="http://schemas.microsoft.com/office/powerpoint/2010/main" val="4567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25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5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2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3" grpId="0" animBg="1"/>
      <p:bldP spid="18" grpId="0" animBg="1"/>
      <p:bldP spid="22" grpId="0" animBg="1"/>
      <p:bldP spid="20" grpId="0" animBg="1"/>
      <p:bldP spid="80" grpId="0"/>
      <p:bldP spid="81" grpId="0"/>
      <p:bldP spid="83" grpId="0"/>
      <p:bldP spid="84" grpId="0"/>
      <p:bldP spid="31" grpId="0"/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77214" y="3289046"/>
            <a:ext cx="2414016" cy="2084832"/>
          </a:xfrm>
          <a:prstGeom prst="rect">
            <a:avLst/>
          </a:prstGeom>
          <a:solidFill>
            <a:srgbClr val="C15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>
                <a:solidFill>
                  <a:schemeClr val="tx1"/>
                </a:solidFill>
                <a:latin typeface="Century Gothic" panose="020B0502020202020204" pitchFamily="34" charset="0"/>
              </a:rPr>
              <a:t>Servlet</a:t>
            </a:r>
            <a:endParaRPr lang="zh-CN" altLang="en-US" sz="5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54976" y="4797806"/>
            <a:ext cx="1141052" cy="1152144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6267" y="523943"/>
            <a:ext cx="8569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EC4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后端历程</a:t>
            </a:r>
          </a:p>
        </p:txBody>
      </p:sp>
      <p:sp>
        <p:nvSpPr>
          <p:cNvPr id="2" name="矩形 1"/>
          <p:cNvSpPr/>
          <p:nvPr/>
        </p:nvSpPr>
        <p:spPr>
          <a:xfrm>
            <a:off x="3095333" y="1853468"/>
            <a:ext cx="2414016" cy="2084832"/>
          </a:xfrm>
          <a:prstGeom prst="rect">
            <a:avLst/>
          </a:prstGeom>
          <a:noFill/>
          <a:ln>
            <a:solidFill>
              <a:srgbClr val="C15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Century Gothic" panose="020B0502020202020204" pitchFamily="34" charset="0"/>
              </a:rPr>
              <a:t>SSM</a:t>
            </a:r>
            <a:endParaRPr lang="zh-CN" altLang="en-US" sz="6600" dirty="0">
              <a:latin typeface="Century Gothic" panose="020B0502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4186" y="2822702"/>
            <a:ext cx="1141052" cy="1152144"/>
          </a:xfrm>
          <a:prstGeom prst="rect">
            <a:avLst/>
          </a:prstGeom>
          <a:noFill/>
          <a:ln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38715" y="1591858"/>
            <a:ext cx="401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15258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&gt;  </a:t>
            </a:r>
            <a:r>
              <a:rPr lang="zh-CN" altLang="en-US" sz="2800" dirty="0">
                <a:solidFill>
                  <a:srgbClr val="C1525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来自组长的内心独白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068992" y="2554052"/>
            <a:ext cx="449433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	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做后端开发的，刚开始是用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servlet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写的，完成了基本的功能后，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我就想我有这么好的老师做后援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为什么不尝试用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SpringMVC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写一个呢？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SSM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框架挺好玩的，熟悉搭框架绝对要比自己写代码快的多的多，就是辛苦了老师，不厌其烦的帮我调代码，十分感谢老师对我这个问题儿童的多多关照。</a:t>
            </a:r>
          </a:p>
        </p:txBody>
      </p:sp>
    </p:spTree>
    <p:extLst>
      <p:ext uri="{BB962C8B-B14F-4D97-AF65-F5344CB8AC3E}">
        <p14:creationId xmlns:p14="http://schemas.microsoft.com/office/powerpoint/2010/main" val="17032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95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2" grpId="0"/>
      <p:bldP spid="2" grpId="0" animBg="1"/>
      <p:bldP spid="6" grpId="0" animBg="1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2"/>
          <p:cNvSpPr/>
          <p:nvPr/>
        </p:nvSpPr>
        <p:spPr>
          <a:xfrm rot="2700000">
            <a:off x="-4057633" y="318339"/>
            <a:ext cx="6156325" cy="6154737"/>
          </a:xfrm>
          <a:prstGeom prst="rect">
            <a:avLst/>
          </a:prstGeom>
          <a:noFill/>
          <a:ln w="1905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ectangle 13"/>
          <p:cNvSpPr/>
          <p:nvPr/>
        </p:nvSpPr>
        <p:spPr>
          <a:xfrm rot="2700000">
            <a:off x="1553666" y="-1570039"/>
            <a:ext cx="3141663" cy="3140076"/>
          </a:xfrm>
          <a:prstGeom prst="rect">
            <a:avLst/>
          </a:prstGeom>
          <a:noFill/>
          <a:ln w="1905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2020996" y="2805168"/>
            <a:ext cx="3706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catalog</a:t>
            </a:r>
            <a:endParaRPr lang="zh-CN" altLang="en-US" sz="6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8" name="Freeform 542"/>
          <p:cNvSpPr>
            <a:spLocks noEditPoints="1"/>
          </p:cNvSpPr>
          <p:nvPr/>
        </p:nvSpPr>
        <p:spPr bwMode="auto">
          <a:xfrm>
            <a:off x="11006771" y="377001"/>
            <a:ext cx="574313" cy="444905"/>
          </a:xfrm>
          <a:custGeom>
            <a:avLst/>
            <a:gdLst>
              <a:gd name="T0" fmla="*/ 160 w 176"/>
              <a:gd name="T1" fmla="*/ 56 h 144"/>
              <a:gd name="T2" fmla="*/ 16 w 176"/>
              <a:gd name="T3" fmla="*/ 56 h 144"/>
              <a:gd name="T4" fmla="*/ 0 w 176"/>
              <a:gd name="T5" fmla="*/ 72 h 144"/>
              <a:gd name="T6" fmla="*/ 16 w 176"/>
              <a:gd name="T7" fmla="*/ 88 h 144"/>
              <a:gd name="T8" fmla="*/ 160 w 176"/>
              <a:gd name="T9" fmla="*/ 88 h 144"/>
              <a:gd name="T10" fmla="*/ 176 w 176"/>
              <a:gd name="T11" fmla="*/ 72 h 144"/>
              <a:gd name="T12" fmla="*/ 160 w 176"/>
              <a:gd name="T13" fmla="*/ 56 h 144"/>
              <a:gd name="T14" fmla="*/ 160 w 176"/>
              <a:gd name="T15" fmla="*/ 80 h 144"/>
              <a:gd name="T16" fmla="*/ 16 w 176"/>
              <a:gd name="T17" fmla="*/ 80 h 144"/>
              <a:gd name="T18" fmla="*/ 8 w 176"/>
              <a:gd name="T19" fmla="*/ 72 h 144"/>
              <a:gd name="T20" fmla="*/ 16 w 176"/>
              <a:gd name="T21" fmla="*/ 64 h 144"/>
              <a:gd name="T22" fmla="*/ 160 w 176"/>
              <a:gd name="T23" fmla="*/ 64 h 144"/>
              <a:gd name="T24" fmla="*/ 168 w 176"/>
              <a:gd name="T25" fmla="*/ 72 h 144"/>
              <a:gd name="T26" fmla="*/ 160 w 176"/>
              <a:gd name="T27" fmla="*/ 80 h 144"/>
              <a:gd name="T28" fmla="*/ 16 w 176"/>
              <a:gd name="T29" fmla="*/ 32 h 144"/>
              <a:gd name="T30" fmla="*/ 160 w 176"/>
              <a:gd name="T31" fmla="*/ 32 h 144"/>
              <a:gd name="T32" fmla="*/ 176 w 176"/>
              <a:gd name="T33" fmla="*/ 16 h 144"/>
              <a:gd name="T34" fmla="*/ 160 w 176"/>
              <a:gd name="T35" fmla="*/ 0 h 144"/>
              <a:gd name="T36" fmla="*/ 16 w 176"/>
              <a:gd name="T37" fmla="*/ 0 h 144"/>
              <a:gd name="T38" fmla="*/ 0 w 176"/>
              <a:gd name="T39" fmla="*/ 16 h 144"/>
              <a:gd name="T40" fmla="*/ 16 w 176"/>
              <a:gd name="T41" fmla="*/ 32 h 144"/>
              <a:gd name="T42" fmla="*/ 16 w 176"/>
              <a:gd name="T43" fmla="*/ 8 h 144"/>
              <a:gd name="T44" fmla="*/ 160 w 176"/>
              <a:gd name="T45" fmla="*/ 8 h 144"/>
              <a:gd name="T46" fmla="*/ 168 w 176"/>
              <a:gd name="T47" fmla="*/ 16 h 144"/>
              <a:gd name="T48" fmla="*/ 160 w 176"/>
              <a:gd name="T49" fmla="*/ 24 h 144"/>
              <a:gd name="T50" fmla="*/ 16 w 176"/>
              <a:gd name="T51" fmla="*/ 24 h 144"/>
              <a:gd name="T52" fmla="*/ 8 w 176"/>
              <a:gd name="T53" fmla="*/ 16 h 144"/>
              <a:gd name="T54" fmla="*/ 16 w 176"/>
              <a:gd name="T55" fmla="*/ 8 h 144"/>
              <a:gd name="T56" fmla="*/ 160 w 176"/>
              <a:gd name="T57" fmla="*/ 112 h 144"/>
              <a:gd name="T58" fmla="*/ 16 w 176"/>
              <a:gd name="T59" fmla="*/ 112 h 144"/>
              <a:gd name="T60" fmla="*/ 0 w 176"/>
              <a:gd name="T61" fmla="*/ 128 h 144"/>
              <a:gd name="T62" fmla="*/ 16 w 176"/>
              <a:gd name="T63" fmla="*/ 144 h 144"/>
              <a:gd name="T64" fmla="*/ 160 w 176"/>
              <a:gd name="T65" fmla="*/ 144 h 144"/>
              <a:gd name="T66" fmla="*/ 176 w 176"/>
              <a:gd name="T67" fmla="*/ 128 h 144"/>
              <a:gd name="T68" fmla="*/ 160 w 176"/>
              <a:gd name="T69" fmla="*/ 112 h 144"/>
              <a:gd name="T70" fmla="*/ 160 w 176"/>
              <a:gd name="T71" fmla="*/ 136 h 144"/>
              <a:gd name="T72" fmla="*/ 16 w 176"/>
              <a:gd name="T73" fmla="*/ 136 h 144"/>
              <a:gd name="T74" fmla="*/ 8 w 176"/>
              <a:gd name="T75" fmla="*/ 128 h 144"/>
              <a:gd name="T76" fmla="*/ 16 w 176"/>
              <a:gd name="T77" fmla="*/ 120 h 144"/>
              <a:gd name="T78" fmla="*/ 160 w 176"/>
              <a:gd name="T79" fmla="*/ 120 h 144"/>
              <a:gd name="T80" fmla="*/ 168 w 176"/>
              <a:gd name="T81" fmla="*/ 128 h 144"/>
              <a:gd name="T82" fmla="*/ 160 w 176"/>
              <a:gd name="T83" fmla="*/ 1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6" h="144">
                <a:moveTo>
                  <a:pt x="160" y="56"/>
                </a:moveTo>
                <a:cubicBezTo>
                  <a:pt x="16" y="56"/>
                  <a:pt x="16" y="56"/>
                  <a:pt x="16" y="56"/>
                </a:cubicBezTo>
                <a:cubicBezTo>
                  <a:pt x="7" y="56"/>
                  <a:pt x="0" y="63"/>
                  <a:pt x="0" y="72"/>
                </a:cubicBezTo>
                <a:cubicBezTo>
                  <a:pt x="0" y="81"/>
                  <a:pt x="7" y="88"/>
                  <a:pt x="16" y="88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9" y="88"/>
                  <a:pt x="176" y="81"/>
                  <a:pt x="176" y="72"/>
                </a:cubicBezTo>
                <a:cubicBezTo>
                  <a:pt x="176" y="63"/>
                  <a:pt x="169" y="56"/>
                  <a:pt x="160" y="56"/>
                </a:cubicBezTo>
                <a:close/>
                <a:moveTo>
                  <a:pt x="160" y="80"/>
                </a:moveTo>
                <a:cubicBezTo>
                  <a:pt x="16" y="80"/>
                  <a:pt x="16" y="80"/>
                  <a:pt x="16" y="80"/>
                </a:cubicBezTo>
                <a:cubicBezTo>
                  <a:pt x="12" y="80"/>
                  <a:pt x="8" y="76"/>
                  <a:pt x="8" y="72"/>
                </a:cubicBezTo>
                <a:cubicBezTo>
                  <a:pt x="8" y="68"/>
                  <a:pt x="12" y="64"/>
                  <a:pt x="16" y="64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4" y="64"/>
                  <a:pt x="168" y="68"/>
                  <a:pt x="168" y="72"/>
                </a:cubicBezTo>
                <a:cubicBezTo>
                  <a:pt x="168" y="76"/>
                  <a:pt x="164" y="80"/>
                  <a:pt x="160" y="80"/>
                </a:cubicBezTo>
                <a:close/>
                <a:moveTo>
                  <a:pt x="16" y="32"/>
                </a:moveTo>
                <a:cubicBezTo>
                  <a:pt x="160" y="32"/>
                  <a:pt x="160" y="32"/>
                  <a:pt x="160" y="32"/>
                </a:cubicBezTo>
                <a:cubicBezTo>
                  <a:pt x="169" y="32"/>
                  <a:pt x="176" y="25"/>
                  <a:pt x="176" y="16"/>
                </a:cubicBezTo>
                <a:cubicBezTo>
                  <a:pt x="176" y="7"/>
                  <a:pt x="169" y="0"/>
                  <a:pt x="16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close/>
                <a:moveTo>
                  <a:pt x="16" y="8"/>
                </a:moveTo>
                <a:cubicBezTo>
                  <a:pt x="160" y="8"/>
                  <a:pt x="160" y="8"/>
                  <a:pt x="160" y="8"/>
                </a:cubicBezTo>
                <a:cubicBezTo>
                  <a:pt x="164" y="8"/>
                  <a:pt x="168" y="12"/>
                  <a:pt x="168" y="16"/>
                </a:cubicBezTo>
                <a:cubicBezTo>
                  <a:pt x="168" y="20"/>
                  <a:pt x="164" y="24"/>
                  <a:pt x="16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2" y="24"/>
                  <a:pt x="8" y="20"/>
                  <a:pt x="8" y="16"/>
                </a:cubicBezTo>
                <a:cubicBezTo>
                  <a:pt x="8" y="12"/>
                  <a:pt x="12" y="8"/>
                  <a:pt x="16" y="8"/>
                </a:cubicBezTo>
                <a:close/>
                <a:moveTo>
                  <a:pt x="160" y="112"/>
                </a:moveTo>
                <a:cubicBezTo>
                  <a:pt x="16" y="112"/>
                  <a:pt x="16" y="112"/>
                  <a:pt x="16" y="112"/>
                </a:cubicBezTo>
                <a:cubicBezTo>
                  <a:pt x="7" y="112"/>
                  <a:pt x="0" y="119"/>
                  <a:pt x="0" y="128"/>
                </a:cubicBezTo>
                <a:cubicBezTo>
                  <a:pt x="0" y="137"/>
                  <a:pt x="7" y="144"/>
                  <a:pt x="16" y="144"/>
                </a:cubicBezTo>
                <a:cubicBezTo>
                  <a:pt x="160" y="144"/>
                  <a:pt x="160" y="144"/>
                  <a:pt x="160" y="144"/>
                </a:cubicBezTo>
                <a:cubicBezTo>
                  <a:pt x="169" y="144"/>
                  <a:pt x="176" y="137"/>
                  <a:pt x="176" y="128"/>
                </a:cubicBezTo>
                <a:cubicBezTo>
                  <a:pt x="176" y="119"/>
                  <a:pt x="169" y="112"/>
                  <a:pt x="160" y="112"/>
                </a:cubicBezTo>
                <a:close/>
                <a:moveTo>
                  <a:pt x="160" y="136"/>
                </a:moveTo>
                <a:cubicBezTo>
                  <a:pt x="16" y="136"/>
                  <a:pt x="16" y="136"/>
                  <a:pt x="16" y="136"/>
                </a:cubicBezTo>
                <a:cubicBezTo>
                  <a:pt x="12" y="136"/>
                  <a:pt x="8" y="132"/>
                  <a:pt x="8" y="128"/>
                </a:cubicBezTo>
                <a:cubicBezTo>
                  <a:pt x="8" y="124"/>
                  <a:pt x="12" y="120"/>
                  <a:pt x="16" y="120"/>
                </a:cubicBezTo>
                <a:cubicBezTo>
                  <a:pt x="160" y="120"/>
                  <a:pt x="160" y="120"/>
                  <a:pt x="160" y="120"/>
                </a:cubicBezTo>
                <a:cubicBezTo>
                  <a:pt x="164" y="120"/>
                  <a:pt x="168" y="124"/>
                  <a:pt x="168" y="128"/>
                </a:cubicBezTo>
                <a:cubicBezTo>
                  <a:pt x="168" y="132"/>
                  <a:pt x="164" y="136"/>
                  <a:pt x="160" y="136"/>
                </a:cubicBezTo>
                <a:close/>
              </a:path>
            </a:pathLst>
          </a:custGeom>
          <a:solidFill>
            <a:srgbClr val="2EC4B6"/>
          </a:solidFill>
          <a:ln>
            <a:solidFill>
              <a:srgbClr val="2EC4B6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7461961" y="1956044"/>
            <a:ext cx="0" cy="529771"/>
          </a:xfrm>
          <a:prstGeom prst="line">
            <a:avLst/>
          </a:prstGeom>
          <a:ln w="22225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461961" y="4043013"/>
            <a:ext cx="0" cy="529771"/>
          </a:xfrm>
          <a:prstGeom prst="line">
            <a:avLst/>
          </a:prstGeom>
          <a:ln w="22225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461961" y="3048113"/>
            <a:ext cx="0" cy="529771"/>
          </a:xfrm>
          <a:prstGeom prst="line">
            <a:avLst/>
          </a:prstGeom>
          <a:ln w="22225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461961" y="5058491"/>
            <a:ext cx="0" cy="529771"/>
          </a:xfrm>
          <a:prstGeom prst="line">
            <a:avLst/>
          </a:prstGeom>
          <a:ln w="22225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671267" y="1805430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07314" y="178791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81854" y="2910790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20743" y="3886076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</a:p>
          <a:p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709123" y="3936916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696727" y="283782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开发技术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713246" y="4924930"/>
            <a:ext cx="545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720743" y="488120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47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2"/>
          <p:cNvSpPr/>
          <p:nvPr/>
        </p:nvSpPr>
        <p:spPr>
          <a:xfrm rot="2700000">
            <a:off x="-4057633" y="318339"/>
            <a:ext cx="6156325" cy="6154737"/>
          </a:xfrm>
          <a:prstGeom prst="rect">
            <a:avLst/>
          </a:prstGeom>
          <a:noFill/>
          <a:ln w="1905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ectangle 13"/>
          <p:cNvSpPr/>
          <p:nvPr/>
        </p:nvSpPr>
        <p:spPr>
          <a:xfrm rot="2700000">
            <a:off x="1553666" y="-1570039"/>
            <a:ext cx="3141663" cy="3140076"/>
          </a:xfrm>
          <a:prstGeom prst="rect">
            <a:avLst/>
          </a:prstGeom>
          <a:noFill/>
          <a:ln w="1905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6267969" y="1760907"/>
            <a:ext cx="148470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0" dirty="0" smtClean="0">
                <a:latin typeface="Calibri Light" panose="020F0302020204030204" pitchFamily="34" charset="0"/>
                <a:ea typeface="微软雅黑" panose="020B0503020204020204" pitchFamily="34" charset="-122"/>
              </a:rPr>
              <a:t>3</a:t>
            </a:r>
            <a:endParaRPr lang="zh-CN" altLang="en-US" sz="20000" dirty="0"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82239" y="29304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项目演示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082764" y="2621546"/>
            <a:ext cx="0" cy="1519310"/>
          </a:xfrm>
          <a:prstGeom prst="line">
            <a:avLst/>
          </a:prstGeom>
          <a:ln w="38100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13043" y="2714325"/>
            <a:ext cx="3244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latin typeface="MS UI Gothic" panose="020B0600070205080204" pitchFamily="34" charset="-128"/>
                <a:ea typeface="MS UI Gothic" panose="020B0600070205080204" pitchFamily="34" charset="-128"/>
              </a:rPr>
              <a:t>Recycle</a:t>
            </a:r>
            <a:endParaRPr lang="zh-CN" altLang="en-US" sz="72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25666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ageCurlDoubl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2"/>
          <p:cNvSpPr/>
          <p:nvPr/>
        </p:nvSpPr>
        <p:spPr>
          <a:xfrm rot="2700000">
            <a:off x="-4057633" y="318339"/>
            <a:ext cx="6156325" cy="6154737"/>
          </a:xfrm>
          <a:prstGeom prst="rect">
            <a:avLst/>
          </a:prstGeom>
          <a:noFill/>
          <a:ln w="1905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ectangle 13"/>
          <p:cNvSpPr/>
          <p:nvPr/>
        </p:nvSpPr>
        <p:spPr>
          <a:xfrm rot="2700000">
            <a:off x="1553666" y="-1570039"/>
            <a:ext cx="3141663" cy="3140076"/>
          </a:xfrm>
          <a:prstGeom prst="rect">
            <a:avLst/>
          </a:prstGeom>
          <a:noFill/>
          <a:ln w="1905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6267969" y="1760907"/>
            <a:ext cx="148470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0" dirty="0" smtClean="0">
                <a:latin typeface="Calibri Light" panose="020F0302020204030204" pitchFamily="34" charset="0"/>
                <a:ea typeface="微软雅黑" panose="020B0503020204020204" pitchFamily="34" charset="-122"/>
              </a:rPr>
              <a:t>4</a:t>
            </a:r>
            <a:endParaRPr lang="zh-CN" altLang="en-US" sz="20000" dirty="0"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82239" y="29304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082764" y="2621546"/>
            <a:ext cx="0" cy="1519310"/>
          </a:xfrm>
          <a:prstGeom prst="line">
            <a:avLst/>
          </a:prstGeom>
          <a:ln w="38100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13043" y="2714325"/>
            <a:ext cx="3244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latin typeface="MS UI Gothic" panose="020B0600070205080204" pitchFamily="34" charset="-128"/>
                <a:ea typeface="MS UI Gothic" panose="020B0600070205080204" pitchFamily="34" charset="-128"/>
              </a:rPr>
              <a:t>Recycle</a:t>
            </a:r>
            <a:endParaRPr lang="zh-CN" altLang="en-US" sz="72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347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ageCurlDoubl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/>
          </p:nvPr>
        </p:nvGraphicFramePr>
        <p:xfrm>
          <a:off x="1360155" y="2399541"/>
          <a:ext cx="6617803" cy="3770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820058" y="4086730"/>
            <a:ext cx="2394857" cy="362858"/>
            <a:chOff x="2452914" y="2278743"/>
            <a:chExt cx="2394857" cy="362858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2830286" y="2278743"/>
              <a:ext cx="2017485" cy="14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2452914" y="2278743"/>
              <a:ext cx="377371" cy="3628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-14513" y="6050556"/>
            <a:ext cx="12192000" cy="820057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功能属性都还不熟悉，以后看看它们的文档跟源码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696686" y="5711705"/>
            <a:ext cx="696686" cy="328550"/>
          </a:xfrm>
          <a:prstGeom prst="triangle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100204" y="4755866"/>
            <a:ext cx="2373089" cy="362858"/>
            <a:chOff x="7953829" y="4080895"/>
            <a:chExt cx="2373089" cy="362858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7953829" y="4426857"/>
              <a:ext cx="1995717" cy="168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9949547" y="4080895"/>
              <a:ext cx="377371" cy="362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"/>
          <p:cNvSpPr txBox="1">
            <a:spLocks noChangeArrowheads="1"/>
          </p:cNvSpPr>
          <p:nvPr/>
        </p:nvSpPr>
        <p:spPr bwMode="auto">
          <a:xfrm>
            <a:off x="353215" y="401105"/>
            <a:ext cx="427072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Nexa Bold"/>
              </a:rPr>
              <a:t>以后的以后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Nexa Bold"/>
              </a:rPr>
              <a:t>,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Nexa Bold"/>
              </a:rPr>
              <a:t>学习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  <a:cs typeface="Nexa Bold"/>
            </a:endParaRPr>
          </a:p>
        </p:txBody>
      </p:sp>
      <p:sp>
        <p:nvSpPr>
          <p:cNvPr id="24" name="Rectangle 37"/>
          <p:cNvSpPr/>
          <p:nvPr/>
        </p:nvSpPr>
        <p:spPr>
          <a:xfrm>
            <a:off x="497114" y="1318977"/>
            <a:ext cx="1041400" cy="45719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本框 25"/>
          <p:cNvSpPr txBox="1"/>
          <p:nvPr/>
        </p:nvSpPr>
        <p:spPr>
          <a:xfrm>
            <a:off x="1525814" y="32076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28" name="Rectangle 16"/>
          <p:cNvSpPr/>
          <p:nvPr/>
        </p:nvSpPr>
        <p:spPr>
          <a:xfrm>
            <a:off x="5856424" y="3852660"/>
            <a:ext cx="3233737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4800" dirty="0" err="1">
                <a:latin typeface="Century Gothic" panose="020B0502020202020204" pitchFamily="34" charset="0"/>
              </a:rPr>
              <a:t>mybatis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ea typeface="Microsoft YaHei UI" panose="020B0503020204020204" pitchFamily="34" charset="-122"/>
              <a:cs typeface="Roboto Thin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6138D8D-3D7E-4879-8504-EE83B43BF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591" y="3931213"/>
            <a:ext cx="1211490" cy="10060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0897266-067B-448B-B794-5620367BD213}"/>
              </a:ext>
            </a:extLst>
          </p:cNvPr>
          <p:cNvSpPr txBox="1"/>
          <p:nvPr/>
        </p:nvSpPr>
        <p:spPr>
          <a:xfrm>
            <a:off x="0" y="4414616"/>
            <a:ext cx="2434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Century Gothic" panose="020B0502020202020204" pitchFamily="34" charset="0"/>
              </a:rPr>
              <a:t>Spring</a:t>
            </a:r>
            <a:endParaRPr lang="zh-CN" altLang="en-US" sz="4800" dirty="0">
              <a:latin typeface="Century Gothic" panose="020B0502020202020204" pitchFamily="34" charset="0"/>
            </a:endParaRPr>
          </a:p>
        </p:txBody>
      </p:sp>
      <p:graphicFrame>
        <p:nvGraphicFramePr>
          <p:cNvPr id="20" name="图表 19">
            <a:extLst>
              <a:ext uri="{FF2B5EF4-FFF2-40B4-BE49-F238E27FC236}">
                <a16:creationId xmlns="" xmlns:a16="http://schemas.microsoft.com/office/drawing/2014/main" id="{44464335-CB99-4272-B716-597615F8DDFA}"/>
              </a:ext>
            </a:extLst>
          </p:cNvPr>
          <p:cNvGraphicFramePr/>
          <p:nvPr>
            <p:extLst/>
          </p:nvPr>
        </p:nvGraphicFramePr>
        <p:xfrm>
          <a:off x="6011422" y="196385"/>
          <a:ext cx="5045276" cy="2972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12F335E-269F-4184-87E6-AC9A546C4BB4}"/>
              </a:ext>
            </a:extLst>
          </p:cNvPr>
          <p:cNvSpPr txBox="1"/>
          <p:nvPr/>
        </p:nvSpPr>
        <p:spPr>
          <a:xfrm>
            <a:off x="5226540" y="1897376"/>
            <a:ext cx="17376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 </a:t>
            </a:r>
            <a:r>
              <a:rPr lang="en-US" altLang="zh-CN" sz="2400" dirty="0" err="1">
                <a:latin typeface="Century Gothic" panose="020B0502020202020204" pitchFamily="34" charset="0"/>
                <a:ea typeface="微软雅黑" panose="020B0503020204020204" pitchFamily="34" charset="-122"/>
              </a:rPr>
              <a:t>Angular.Js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3F587C04-ABC1-44C4-8079-5603C05154E0}"/>
              </a:ext>
            </a:extLst>
          </p:cNvPr>
          <p:cNvSpPr txBox="1"/>
          <p:nvPr/>
        </p:nvSpPr>
        <p:spPr>
          <a:xfrm>
            <a:off x="10230679" y="1221133"/>
            <a:ext cx="135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entury Gothic" panose="020B0502020202020204" pitchFamily="34" charset="0"/>
              </a:rPr>
              <a:t>node.js</a:t>
            </a:r>
            <a:endParaRPr lang="zh-CN" alt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9">
        <p:circle/>
      </p:transition>
    </mc:Choice>
    <mc:Fallback xmlns="">
      <p:transition spd="slow" advTm="4159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3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1000">
                <a:schemeClr val="tx1">
                  <a:lumMod val="85000"/>
                  <a:lumOff val="15000"/>
                  <a:alpha val="8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37"/>
          <p:cNvSpPr/>
          <p:nvPr/>
        </p:nvSpPr>
        <p:spPr>
          <a:xfrm>
            <a:off x="940196" y="943845"/>
            <a:ext cx="2792185" cy="45719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0" y="6543753"/>
            <a:ext cx="12192000" cy="133350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37"/>
          <p:cNvSpPr/>
          <p:nvPr/>
        </p:nvSpPr>
        <p:spPr>
          <a:xfrm>
            <a:off x="940196" y="1172445"/>
            <a:ext cx="1153886" cy="45719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4433093" y="2117714"/>
            <a:ext cx="61996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We </a:t>
            </a:r>
            <a:r>
              <a:rPr lang="en-US" altLang="zh-CN" sz="2000" dirty="0">
                <a:solidFill>
                  <a:schemeClr val="bg1"/>
                </a:solidFill>
              </a:rPr>
              <a:t>choose to go to the moon ,</a:t>
            </a:r>
            <a:r>
              <a:rPr lang="en-US" altLang="zh-CN" sz="2000" dirty="0" smtClean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我们决定登月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not </a:t>
            </a:r>
            <a:r>
              <a:rPr lang="en-US" altLang="zh-CN" sz="2000" dirty="0">
                <a:solidFill>
                  <a:schemeClr val="bg1"/>
                </a:solidFill>
              </a:rPr>
              <a:t>because they are easy, but because they are hard, 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并非</a:t>
            </a:r>
            <a:r>
              <a:rPr lang="zh-CN" altLang="en-US" sz="2000" dirty="0">
                <a:solidFill>
                  <a:schemeClr val="bg1"/>
                </a:solidFill>
              </a:rPr>
              <a:t>它们轻而易举，而是它们困难重重。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because </a:t>
            </a:r>
            <a:r>
              <a:rPr lang="en-US" altLang="zh-CN" sz="2000" dirty="0">
                <a:solidFill>
                  <a:schemeClr val="bg1"/>
                </a:solidFill>
              </a:rPr>
              <a:t>that goal will serve to organize and measure the best of our energies and </a:t>
            </a:r>
            <a:r>
              <a:rPr lang="en-US" altLang="zh-CN" sz="2000" dirty="0" smtClean="0">
                <a:solidFill>
                  <a:schemeClr val="bg1"/>
                </a:solidFill>
              </a:rPr>
              <a:t>skills</a:t>
            </a: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因为</a:t>
            </a:r>
            <a:r>
              <a:rPr lang="zh-CN" altLang="en-US" sz="2000" dirty="0">
                <a:solidFill>
                  <a:schemeClr val="bg1"/>
                </a:solidFill>
              </a:rPr>
              <a:t>这个目标将促进我们实现最佳的组织并测出我们最佳的能力</a:t>
            </a:r>
          </a:p>
        </p:txBody>
      </p:sp>
      <p:pic>
        <p:nvPicPr>
          <p:cNvPr id="1026" name="Picture 2" descr="https://gss3.bdstatic.com/7Po3dSag_xI4khGkpoWK1HF6hhy/baike/w%3D268%3Bg%3D0/sign=340ba58e9b13b07ebdbd570e34ecf61e/d043ad4bd11373f04dfb4d30ac0f4bfbfaed045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96" y="1707830"/>
            <a:ext cx="2552700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674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55">
        <p15:prstTrans prst="fracture"/>
      </p:transition>
    </mc:Choice>
    <mc:Fallback xmlns="">
      <p:transition spd="slow" advTm="3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gradFill flip="none" rotWithShape="1">
            <a:gsLst>
              <a:gs pos="1000">
                <a:schemeClr val="tx1">
                  <a:lumMod val="85000"/>
                  <a:lumOff val="15000"/>
                  <a:alpha val="8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37"/>
          <p:cNvSpPr/>
          <p:nvPr/>
        </p:nvSpPr>
        <p:spPr>
          <a:xfrm>
            <a:off x="841791" y="1162459"/>
            <a:ext cx="2792185" cy="45719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0" y="6724650"/>
            <a:ext cx="12192000" cy="133350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37"/>
          <p:cNvSpPr/>
          <p:nvPr/>
        </p:nvSpPr>
        <p:spPr>
          <a:xfrm>
            <a:off x="841791" y="1391059"/>
            <a:ext cx="1153886" cy="45719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"/>
          <p:cNvSpPr/>
          <p:nvPr/>
        </p:nvSpPr>
        <p:spPr>
          <a:xfrm>
            <a:off x="-1" y="-36577"/>
            <a:ext cx="12192000" cy="6858000"/>
          </a:xfrm>
          <a:prstGeom prst="rect">
            <a:avLst/>
          </a:prstGeom>
          <a:gradFill flip="none" rotWithShape="1">
            <a:gsLst>
              <a:gs pos="1000">
                <a:schemeClr val="tx1">
                  <a:lumMod val="85000"/>
                  <a:lumOff val="15000"/>
                  <a:alpha val="8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37"/>
          <p:cNvSpPr/>
          <p:nvPr/>
        </p:nvSpPr>
        <p:spPr>
          <a:xfrm>
            <a:off x="268098" y="192610"/>
            <a:ext cx="2792185" cy="45719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37"/>
          <p:cNvSpPr/>
          <p:nvPr/>
        </p:nvSpPr>
        <p:spPr>
          <a:xfrm>
            <a:off x="268098" y="421210"/>
            <a:ext cx="1153886" cy="45719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7"/>
          <p:cNvSpPr/>
          <p:nvPr/>
        </p:nvSpPr>
        <p:spPr>
          <a:xfrm>
            <a:off x="9185847" y="6359557"/>
            <a:ext cx="2792185" cy="45719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7"/>
          <p:cNvSpPr/>
          <p:nvPr/>
        </p:nvSpPr>
        <p:spPr>
          <a:xfrm>
            <a:off x="9185847" y="6588157"/>
            <a:ext cx="1153886" cy="45719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圆角矩形 4"/>
          <p:cNvSpPr/>
          <p:nvPr/>
        </p:nvSpPr>
        <p:spPr>
          <a:xfrm>
            <a:off x="1421985" y="32098"/>
            <a:ext cx="9348027" cy="6720649"/>
          </a:xfrm>
          <a:prstGeom prst="roundRect">
            <a:avLst/>
          </a:prstGeom>
          <a:blipFill dpi="0" rotWithShape="1">
            <a:blip r:embed="rId2" cstate="print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3417662" y="701495"/>
            <a:ext cx="504016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1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</a:t>
            </a:r>
            <a:r>
              <a:rPr lang="en-US" altLang="zh-CN" sz="7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</a:t>
            </a:r>
            <a:r>
              <a:rPr lang="en-US" altLang="zh-CN" sz="12000" dirty="0">
                <a:solidFill>
                  <a:srgbClr val="2EC4B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A</a:t>
            </a:r>
            <a:r>
              <a:rPr lang="en-US" altLang="zh-CN" sz="7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</a:t>
            </a:r>
            <a:r>
              <a:rPr lang="en-US" altLang="zh-CN" sz="1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</a:t>
            </a:r>
            <a:r>
              <a:rPr lang="en-US" altLang="zh-CN" sz="9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672488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55">
        <p15:prstTrans prst="fracture"/>
      </p:transition>
    </mc:Choice>
    <mc:Fallback xmlns="">
      <p:transition spd="slow" advTm="3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2"/>
          <p:cNvSpPr/>
          <p:nvPr/>
        </p:nvSpPr>
        <p:spPr>
          <a:xfrm rot="2700000">
            <a:off x="-4057633" y="318339"/>
            <a:ext cx="6156325" cy="6154737"/>
          </a:xfrm>
          <a:prstGeom prst="rect">
            <a:avLst/>
          </a:prstGeom>
          <a:noFill/>
          <a:ln w="1905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ectangle 13"/>
          <p:cNvSpPr/>
          <p:nvPr/>
        </p:nvSpPr>
        <p:spPr>
          <a:xfrm rot="2700000">
            <a:off x="1553666" y="-1570039"/>
            <a:ext cx="3141663" cy="3140076"/>
          </a:xfrm>
          <a:prstGeom prst="rect">
            <a:avLst/>
          </a:prstGeom>
          <a:noFill/>
          <a:ln w="1905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6267969" y="1760907"/>
            <a:ext cx="148470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0" dirty="0" smtClean="0">
                <a:latin typeface="Calibri Light" panose="020F0302020204030204" pitchFamily="34" charset="0"/>
                <a:ea typeface="微软雅黑" panose="020B0503020204020204" pitchFamily="34" charset="-122"/>
              </a:rPr>
              <a:t>1</a:t>
            </a:r>
            <a:endParaRPr lang="zh-CN" altLang="en-US" sz="20000" dirty="0"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82239" y="29304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082764" y="2621546"/>
            <a:ext cx="0" cy="1519310"/>
          </a:xfrm>
          <a:prstGeom prst="line">
            <a:avLst/>
          </a:prstGeom>
          <a:ln w="38100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13043" y="2714325"/>
            <a:ext cx="3244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latin typeface="MS UI Gothic" panose="020B0600070205080204" pitchFamily="34" charset="-128"/>
                <a:ea typeface="MS UI Gothic" panose="020B0600070205080204" pitchFamily="34" charset="-128"/>
              </a:rPr>
              <a:t>Recycle</a:t>
            </a:r>
            <a:endParaRPr lang="zh-CN" altLang="en-US" sz="72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314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ageCurlDoubl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Connector 28"/>
          <p:cNvCxnSpPr/>
          <p:nvPr/>
        </p:nvCxnSpPr>
        <p:spPr>
          <a:xfrm>
            <a:off x="3524352" y="3885996"/>
            <a:ext cx="565150" cy="0"/>
          </a:xfrm>
          <a:prstGeom prst="line">
            <a:avLst/>
          </a:prstGeom>
          <a:ln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0"/>
          <p:cNvSpPr/>
          <p:nvPr/>
        </p:nvSpPr>
        <p:spPr>
          <a:xfrm>
            <a:off x="2155592" y="4709619"/>
            <a:ext cx="489416" cy="489416"/>
          </a:xfrm>
          <a:prstGeom prst="rect">
            <a:avLst/>
          </a:prstGeom>
          <a:noFill/>
          <a:ln w="1016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26"/>
          <p:cNvSpPr/>
          <p:nvPr/>
        </p:nvSpPr>
        <p:spPr>
          <a:xfrm>
            <a:off x="3017145" y="1503335"/>
            <a:ext cx="3695700" cy="3695700"/>
          </a:xfrm>
          <a:prstGeom prst="rect">
            <a:avLst/>
          </a:prstGeom>
          <a:noFill/>
          <a:ln w="1016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531" y="178899"/>
            <a:ext cx="8766937" cy="65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4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3">
        <p14:ripple/>
      </p:transition>
    </mc:Choice>
    <mc:Fallback xmlns="">
      <p:transition spd="slow" advTm="29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27"/>
          <p:cNvSpPr txBox="1">
            <a:spLocks noChangeArrowheads="1"/>
          </p:cNvSpPr>
          <p:nvPr/>
        </p:nvSpPr>
        <p:spPr bwMode="auto">
          <a:xfrm>
            <a:off x="3430690" y="4174921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Nexa Bold"/>
              </a:rPr>
              <a:t>简介</a:t>
            </a:r>
            <a:endParaRPr lang="en-US" altLang="zh-CN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Nexa Bold"/>
            </a:endParaRPr>
          </a:p>
        </p:txBody>
      </p:sp>
      <p:cxnSp>
        <p:nvCxnSpPr>
          <p:cNvPr id="10" name="Straight Connector 28"/>
          <p:cNvCxnSpPr/>
          <p:nvPr/>
        </p:nvCxnSpPr>
        <p:spPr>
          <a:xfrm>
            <a:off x="3524352" y="3885996"/>
            <a:ext cx="565150" cy="0"/>
          </a:xfrm>
          <a:prstGeom prst="line">
            <a:avLst/>
          </a:prstGeom>
          <a:ln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0"/>
          <p:cNvSpPr/>
          <p:nvPr/>
        </p:nvSpPr>
        <p:spPr>
          <a:xfrm>
            <a:off x="2155592" y="4709619"/>
            <a:ext cx="489416" cy="489416"/>
          </a:xfrm>
          <a:prstGeom prst="rect">
            <a:avLst/>
          </a:prstGeom>
          <a:noFill/>
          <a:ln w="1016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6468137" y="4966073"/>
            <a:ext cx="5242871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我们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希望提供一种方式，当某个人或是集体他需要处理他的废品的话，可以联系人来收，作为回报会有积分，积分可兑换奖品。</a:t>
            </a:r>
          </a:p>
        </p:txBody>
      </p:sp>
      <p:sp>
        <p:nvSpPr>
          <p:cNvPr id="8" name="Rectangle 26"/>
          <p:cNvSpPr/>
          <p:nvPr/>
        </p:nvSpPr>
        <p:spPr>
          <a:xfrm>
            <a:off x="3017145" y="1503335"/>
            <a:ext cx="3695700" cy="3695700"/>
          </a:xfrm>
          <a:prstGeom prst="rect">
            <a:avLst/>
          </a:prstGeom>
          <a:noFill/>
          <a:ln w="1016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7315" b="5507"/>
          <a:stretch/>
        </p:blipFill>
        <p:spPr>
          <a:xfrm>
            <a:off x="4596709" y="283870"/>
            <a:ext cx="7550722" cy="39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1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3">
        <p14:ripple/>
      </p:transition>
    </mc:Choice>
    <mc:Fallback xmlns="">
      <p:transition spd="slow" advTm="29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/>
          <p:cNvSpPr/>
          <p:nvPr/>
        </p:nvSpPr>
        <p:spPr>
          <a:xfrm>
            <a:off x="-612" y="-146753"/>
            <a:ext cx="12192000" cy="6866966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	</a:t>
            </a:r>
            <a:r>
              <a:rPr lang="zh-CN" altLang="en-US" dirty="0" smtClean="0"/>
              <a:t> </a:t>
            </a:r>
            <a:endParaRPr lang="en-US" dirty="0"/>
          </a:p>
        </p:txBody>
      </p:sp>
      <p:grpSp>
        <p:nvGrpSpPr>
          <p:cNvPr id="4" name="Group 5"/>
          <p:cNvGrpSpPr/>
          <p:nvPr/>
        </p:nvGrpSpPr>
        <p:grpSpPr>
          <a:xfrm rot="536038">
            <a:off x="1043986" y="2603888"/>
            <a:ext cx="1729157" cy="2212664"/>
            <a:chOff x="950248" y="2470170"/>
            <a:chExt cx="1729157" cy="2212664"/>
          </a:xfrm>
          <a:effectLst>
            <a:outerShdw blurRad="76200" dir="18900000" sy="23000" kx="-1200000" algn="bl" rotWithShape="0">
              <a:schemeClr val="tx1">
                <a:lumMod val="75000"/>
                <a:lumOff val="25000"/>
                <a:alpha val="20000"/>
              </a:schemeClr>
            </a:outerShdw>
          </a:effectLst>
        </p:grpSpPr>
        <p:sp>
          <p:nvSpPr>
            <p:cNvPr id="5" name="Rounded Rectangle 12"/>
            <p:cNvSpPr/>
            <p:nvPr/>
          </p:nvSpPr>
          <p:spPr>
            <a:xfrm>
              <a:off x="960767" y="2470170"/>
              <a:ext cx="1712292" cy="44730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登录</a:t>
              </a:r>
              <a:endPara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Folded Corner 3"/>
            <p:cNvSpPr/>
            <p:nvPr/>
          </p:nvSpPr>
          <p:spPr>
            <a:xfrm>
              <a:off x="950248" y="2831883"/>
              <a:ext cx="1726905" cy="1850951"/>
            </a:xfrm>
            <a:prstGeom prst="foldedCorner">
              <a:avLst/>
            </a:prstGeom>
            <a:solidFill>
              <a:srgbClr val="2EC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/>
                <a:t>  ●  用户名</a:t>
              </a:r>
              <a:endParaRPr lang="en-US" altLang="zh-CN" dirty="0" smtClean="0"/>
            </a:p>
            <a:p>
              <a:r>
                <a:rPr lang="zh-CN" altLang="en-US" dirty="0" smtClean="0"/>
                <a:t>  ●  密码</a:t>
              </a:r>
              <a:endParaRPr lang="en-US" altLang="zh-CN" dirty="0" smtClean="0"/>
            </a:p>
            <a:p>
              <a:r>
                <a:rPr lang="zh-CN" altLang="en-US" dirty="0" smtClean="0"/>
                <a:t>  ●  找回</a:t>
              </a:r>
              <a:r>
                <a:rPr lang="zh-CN" altLang="en-US" dirty="0"/>
                <a:t>密码</a:t>
              </a:r>
              <a:endParaRPr lang="en-US" dirty="0"/>
            </a:p>
          </p:txBody>
        </p:sp>
        <p:sp>
          <p:nvSpPr>
            <p:cNvPr id="7" name="Rectangle 10"/>
            <p:cNvSpPr/>
            <p:nvPr/>
          </p:nvSpPr>
          <p:spPr>
            <a:xfrm>
              <a:off x="952500" y="2917477"/>
              <a:ext cx="172690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Rectangle 4"/>
            <p:cNvSpPr/>
            <p:nvPr/>
          </p:nvSpPr>
          <p:spPr>
            <a:xfrm>
              <a:off x="1490422" y="3456009"/>
              <a:ext cx="115761" cy="922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6"/>
          <p:cNvGrpSpPr/>
          <p:nvPr/>
        </p:nvGrpSpPr>
        <p:grpSpPr>
          <a:xfrm rot="21377350">
            <a:off x="3299067" y="3612265"/>
            <a:ext cx="1732640" cy="2191585"/>
            <a:chOff x="3004584" y="2470169"/>
            <a:chExt cx="1732640" cy="2191585"/>
          </a:xfrm>
          <a:effectLst>
            <a:outerShdw blurRad="76200" dir="18900000" sy="23000" kx="-1200000" algn="bl" rotWithShape="0">
              <a:schemeClr val="tx1">
                <a:lumMod val="75000"/>
                <a:lumOff val="25000"/>
                <a:alpha val="20000"/>
              </a:schemeClr>
            </a:outerShdw>
          </a:effectLst>
        </p:grpSpPr>
        <p:sp>
          <p:nvSpPr>
            <p:cNvPr id="10" name="Rounded Rectangle 13"/>
            <p:cNvSpPr/>
            <p:nvPr/>
          </p:nvSpPr>
          <p:spPr>
            <a:xfrm>
              <a:off x="3004584" y="2470169"/>
              <a:ext cx="1726905" cy="3827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注册</a:t>
              </a:r>
              <a:endPara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Folded Corner 14"/>
            <p:cNvSpPr/>
            <p:nvPr/>
          </p:nvSpPr>
          <p:spPr>
            <a:xfrm>
              <a:off x="3010319" y="2810803"/>
              <a:ext cx="1726905" cy="1850951"/>
            </a:xfrm>
            <a:prstGeom prst="foldedCorner">
              <a:avLst/>
            </a:prstGeom>
            <a:solidFill>
              <a:srgbClr val="2EC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6"/>
            <p:cNvSpPr/>
            <p:nvPr/>
          </p:nvSpPr>
          <p:spPr>
            <a:xfrm>
              <a:off x="3004584" y="3055976"/>
              <a:ext cx="172690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Rectangle 18"/>
            <p:cNvSpPr/>
            <p:nvPr/>
          </p:nvSpPr>
          <p:spPr>
            <a:xfrm>
              <a:off x="3132135" y="2942885"/>
              <a:ext cx="1428025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●  用户名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●  密码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●  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确认密码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●  </a:t>
              </a:r>
              <a:r>
                <a:rPr lang="zh-CN" altLang="en-US" dirty="0">
                  <a:solidFill>
                    <a:schemeClr val="bg1"/>
                  </a:solidFill>
                </a:rPr>
                <a:t>手机号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7"/>
          <p:cNvGrpSpPr/>
          <p:nvPr/>
        </p:nvGrpSpPr>
        <p:grpSpPr>
          <a:xfrm rot="441012">
            <a:off x="5394783" y="2200527"/>
            <a:ext cx="1729216" cy="2235825"/>
            <a:chOff x="5057761" y="2470169"/>
            <a:chExt cx="1729216" cy="2235825"/>
          </a:xfrm>
          <a:effectLst>
            <a:outerShdw blurRad="76200" dir="18900000" sy="23000" kx="-1200000" algn="bl" rotWithShape="0">
              <a:schemeClr val="tx1">
                <a:lumMod val="75000"/>
                <a:lumOff val="25000"/>
                <a:alpha val="20000"/>
              </a:schemeClr>
            </a:outerShdw>
          </a:effectLst>
        </p:grpSpPr>
        <p:sp>
          <p:nvSpPr>
            <p:cNvPr id="15" name="Rounded Rectangle 19"/>
            <p:cNvSpPr/>
            <p:nvPr/>
          </p:nvSpPr>
          <p:spPr>
            <a:xfrm>
              <a:off x="5057761" y="2470169"/>
              <a:ext cx="1725807" cy="4690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用户界面</a:t>
              </a:r>
              <a:endPara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Folded Corner 24"/>
            <p:cNvSpPr/>
            <p:nvPr/>
          </p:nvSpPr>
          <p:spPr>
            <a:xfrm>
              <a:off x="5060072" y="2855043"/>
              <a:ext cx="1726905" cy="1850951"/>
            </a:xfrm>
            <a:prstGeom prst="foldedCorner">
              <a:avLst/>
            </a:prstGeom>
            <a:solidFill>
              <a:srgbClr val="2EC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6"/>
            <p:cNvSpPr/>
            <p:nvPr/>
          </p:nvSpPr>
          <p:spPr>
            <a:xfrm>
              <a:off x="5256071" y="3188542"/>
              <a:ext cx="131799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FontAwesome" pitchFamily="2" charset="0"/>
                </a:rPr>
                <a:t>●  个人信息</a:t>
              </a:r>
              <a:endParaRPr lang="en-US" altLang="zh-CN" dirty="0" smtClean="0">
                <a:solidFill>
                  <a:schemeClr val="bg1"/>
                </a:solidFill>
                <a:latin typeface="FontAwesome" pitchFamily="2" charset="0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FontAwesome" pitchFamily="2" charset="0"/>
                </a:rPr>
                <a:t>●  废品信息</a:t>
              </a:r>
              <a:endParaRPr lang="en-US" altLang="zh-CN" dirty="0" smtClean="0">
                <a:solidFill>
                  <a:schemeClr val="bg1"/>
                </a:solidFill>
                <a:latin typeface="FontAwesome" pitchFamily="2" charset="0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FontAwesome" pitchFamily="2" charset="0"/>
                </a:rPr>
                <a:t>●  订单信息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8"/>
          <p:cNvGrpSpPr/>
          <p:nvPr/>
        </p:nvGrpSpPr>
        <p:grpSpPr>
          <a:xfrm rot="331728">
            <a:off x="9884557" y="2537635"/>
            <a:ext cx="1726948" cy="2218839"/>
            <a:chOff x="7108700" y="2470170"/>
            <a:chExt cx="1726948" cy="2218839"/>
          </a:xfrm>
          <a:effectLst>
            <a:outerShdw blurRad="76200" dir="18900000" sy="23000" kx="-1200000" algn="bl" rotWithShape="0">
              <a:schemeClr val="tx1">
                <a:lumMod val="75000"/>
                <a:lumOff val="25000"/>
                <a:alpha val="20000"/>
              </a:schemeClr>
            </a:outerShdw>
          </a:effectLst>
        </p:grpSpPr>
        <p:sp>
          <p:nvSpPr>
            <p:cNvPr id="20" name="Rounded Rectangle 27"/>
            <p:cNvSpPr/>
            <p:nvPr/>
          </p:nvSpPr>
          <p:spPr>
            <a:xfrm rot="8853">
              <a:off x="7108700" y="2470170"/>
              <a:ext cx="1726905" cy="4169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礼品兑换</a:t>
              </a:r>
              <a:endPara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Folded Corner 28"/>
            <p:cNvSpPr/>
            <p:nvPr/>
          </p:nvSpPr>
          <p:spPr>
            <a:xfrm>
              <a:off x="7108743" y="2838058"/>
              <a:ext cx="1726905" cy="1850951"/>
            </a:xfrm>
            <a:prstGeom prst="foldedCorner">
              <a:avLst/>
            </a:prstGeom>
            <a:solidFill>
              <a:srgbClr val="2EC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     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根据</a:t>
              </a:r>
              <a:r>
                <a:rPr lang="zh-CN" altLang="en-US" dirty="0">
                  <a:solidFill>
                    <a:schemeClr val="bg1"/>
                  </a:solidFill>
                </a:rPr>
                <a:t>订单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数 量</a:t>
              </a:r>
              <a:r>
                <a:rPr lang="zh-CN" altLang="en-US" dirty="0">
                  <a:solidFill>
                    <a:schemeClr val="bg1"/>
                  </a:solidFill>
                </a:rPr>
                <a:t>种类换取积分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，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积分</a:t>
              </a:r>
              <a:r>
                <a:rPr lang="zh-CN" altLang="en-US" dirty="0">
                  <a:solidFill>
                    <a:schemeClr val="bg1"/>
                  </a:solidFill>
                </a:rPr>
                <a:t>兑换奖品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endParaRPr lang="en-US" dirty="0"/>
            </a:p>
          </p:txBody>
        </p:sp>
        <p:sp>
          <p:nvSpPr>
            <p:cNvPr id="23" name="Rectangle 30"/>
            <p:cNvSpPr/>
            <p:nvPr/>
          </p:nvSpPr>
          <p:spPr>
            <a:xfrm>
              <a:off x="7597690" y="3098940"/>
              <a:ext cx="18473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9"/>
          <p:cNvGrpSpPr/>
          <p:nvPr/>
        </p:nvGrpSpPr>
        <p:grpSpPr>
          <a:xfrm rot="21018936">
            <a:off x="7622067" y="2906733"/>
            <a:ext cx="1726905" cy="2261931"/>
            <a:chOff x="9160818" y="2470169"/>
            <a:chExt cx="1726905" cy="2261931"/>
          </a:xfrm>
          <a:effectLst>
            <a:outerShdw blurRad="76200" dir="18900000" sy="23000" kx="-1200000" algn="bl" rotWithShape="0">
              <a:schemeClr val="tx1">
                <a:lumMod val="75000"/>
                <a:lumOff val="25000"/>
                <a:alpha val="20000"/>
              </a:schemeClr>
            </a:outerShdw>
          </a:effectLst>
        </p:grpSpPr>
        <p:sp>
          <p:nvSpPr>
            <p:cNvPr id="25" name="Rounded Rectangle 31"/>
            <p:cNvSpPr/>
            <p:nvPr/>
          </p:nvSpPr>
          <p:spPr>
            <a:xfrm>
              <a:off x="9160818" y="2470169"/>
              <a:ext cx="1726905" cy="4473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管理员</a:t>
              </a:r>
              <a:endPara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Folded Corner 32"/>
            <p:cNvSpPr/>
            <p:nvPr/>
          </p:nvSpPr>
          <p:spPr>
            <a:xfrm>
              <a:off x="9160818" y="2881149"/>
              <a:ext cx="1726905" cy="1850951"/>
            </a:xfrm>
            <a:prstGeom prst="foldedCorner">
              <a:avLst/>
            </a:prstGeom>
            <a:solidFill>
              <a:srgbClr val="2EC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33"/>
            <p:cNvSpPr/>
            <p:nvPr/>
          </p:nvSpPr>
          <p:spPr>
            <a:xfrm>
              <a:off x="9160818" y="2917477"/>
              <a:ext cx="1726905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管理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●  用户信息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●  工人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●  已</a:t>
              </a:r>
              <a:r>
                <a:rPr lang="zh-CN" altLang="en-US" dirty="0">
                  <a:solidFill>
                    <a:schemeClr val="bg1"/>
                  </a:solidFill>
                </a:rPr>
                <a:t>回收废品数量及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种类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</a:rPr>
                <a:t> ●  交易</a:t>
              </a:r>
              <a:r>
                <a:rPr lang="zh-CN" altLang="en-US" dirty="0">
                  <a:solidFill>
                    <a:schemeClr val="bg1"/>
                  </a:solidFill>
                </a:rPr>
                <a:t>记录</a:t>
              </a:r>
              <a:endParaRPr 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2" name="TextBox 35"/>
          <p:cNvSpPr txBox="1"/>
          <p:nvPr/>
        </p:nvSpPr>
        <p:spPr>
          <a:xfrm>
            <a:off x="4977761" y="5021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nse" panose="02000000000000000000" pitchFamily="50" charset="0"/>
                <a:ea typeface="Roboto" panose="02000000000000000000" pitchFamily="2" charset="0"/>
              </a:rPr>
              <a:t>模块功能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nse" panose="02000000000000000000" pitchFamily="50" charset="0"/>
              <a:ea typeface="Roboto" panose="02000000000000000000" pitchFamily="2" charset="0"/>
            </a:endParaRPr>
          </a:p>
        </p:txBody>
      </p:sp>
      <p:sp>
        <p:nvSpPr>
          <p:cNvPr id="33" name="Rectangle 36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0">
            <a:hlinkClick r:id="rId2" action="ppaction://hlinkfile"/>
          </p:cNvPr>
          <p:cNvSpPr/>
          <p:nvPr/>
        </p:nvSpPr>
        <p:spPr>
          <a:xfrm>
            <a:off x="11010297" y="5608155"/>
            <a:ext cx="871537" cy="871537"/>
          </a:xfrm>
          <a:prstGeom prst="rect">
            <a:avLst/>
          </a:prstGeom>
          <a:noFill/>
          <a:ln w="101600">
            <a:solidFill>
              <a:srgbClr val="2E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Cross 14"/>
          <p:cNvSpPr/>
          <p:nvPr/>
        </p:nvSpPr>
        <p:spPr>
          <a:xfrm>
            <a:off x="11610372" y="5170005"/>
            <a:ext cx="271462" cy="271462"/>
          </a:xfrm>
          <a:prstGeom prst="plus">
            <a:avLst>
              <a:gd name="adj" fmla="val 36980"/>
            </a:avLst>
          </a:prstGeom>
          <a:solidFill>
            <a:srgbClr val="2EC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Box 16"/>
          <p:cNvSpPr txBox="1">
            <a:spLocks noChangeArrowheads="1"/>
          </p:cNvSpPr>
          <p:nvPr/>
        </p:nvSpPr>
        <p:spPr bwMode="auto">
          <a:xfrm>
            <a:off x="9972551" y="6267055"/>
            <a:ext cx="9893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CN" sz="1600" dirty="0" smtClean="0">
                <a:solidFill>
                  <a:srgbClr val="2EC4B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Roboto Thin"/>
              </a:rPr>
              <a:t>GIVE UP</a:t>
            </a:r>
            <a:endParaRPr lang="en-US" altLang="zh-CN" sz="1600" dirty="0">
              <a:solidFill>
                <a:srgbClr val="2EC4B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246555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037">
        <p14:reveal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979140" y="1920744"/>
            <a:ext cx="2768600" cy="2768600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14"/>
          <p:cNvSpPr>
            <a:spLocks noEditPoints="1"/>
          </p:cNvSpPr>
          <p:nvPr/>
        </p:nvSpPr>
        <p:spPr bwMode="auto">
          <a:xfrm>
            <a:off x="2003077" y="2584319"/>
            <a:ext cx="720725" cy="72072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64 w 192"/>
              <a:gd name="T11" fmla="*/ 152 h 192"/>
              <a:gd name="T12" fmla="*/ 122 w 192"/>
              <a:gd name="T13" fmla="*/ 137 h 192"/>
              <a:gd name="T14" fmla="*/ 121 w 192"/>
              <a:gd name="T15" fmla="*/ 133 h 192"/>
              <a:gd name="T16" fmla="*/ 124 w 192"/>
              <a:gd name="T17" fmla="*/ 122 h 192"/>
              <a:gd name="T18" fmla="*/ 128 w 192"/>
              <a:gd name="T19" fmla="*/ 107 h 192"/>
              <a:gd name="T20" fmla="*/ 134 w 192"/>
              <a:gd name="T21" fmla="*/ 92 h 192"/>
              <a:gd name="T22" fmla="*/ 134 w 192"/>
              <a:gd name="T23" fmla="*/ 79 h 192"/>
              <a:gd name="T24" fmla="*/ 134 w 192"/>
              <a:gd name="T25" fmla="*/ 78 h 192"/>
              <a:gd name="T26" fmla="*/ 135 w 192"/>
              <a:gd name="T27" fmla="*/ 60 h 192"/>
              <a:gd name="T28" fmla="*/ 128 w 192"/>
              <a:gd name="T29" fmla="*/ 37 h 192"/>
              <a:gd name="T30" fmla="*/ 101 w 192"/>
              <a:gd name="T31" fmla="*/ 24 h 192"/>
              <a:gd name="T32" fmla="*/ 93 w 192"/>
              <a:gd name="T33" fmla="*/ 24 h 192"/>
              <a:gd name="T34" fmla="*/ 66 w 192"/>
              <a:gd name="T35" fmla="*/ 37 h 192"/>
              <a:gd name="T36" fmla="*/ 59 w 192"/>
              <a:gd name="T37" fmla="*/ 60 h 192"/>
              <a:gd name="T38" fmla="*/ 61 w 192"/>
              <a:gd name="T39" fmla="*/ 78 h 192"/>
              <a:gd name="T40" fmla="*/ 60 w 192"/>
              <a:gd name="T41" fmla="*/ 79 h 192"/>
              <a:gd name="T42" fmla="*/ 60 w 192"/>
              <a:gd name="T43" fmla="*/ 92 h 192"/>
              <a:gd name="T44" fmla="*/ 67 w 192"/>
              <a:gd name="T45" fmla="*/ 107 h 192"/>
              <a:gd name="T46" fmla="*/ 71 w 192"/>
              <a:gd name="T47" fmla="*/ 122 h 192"/>
              <a:gd name="T48" fmla="*/ 73 w 192"/>
              <a:gd name="T49" fmla="*/ 133 h 192"/>
              <a:gd name="T50" fmla="*/ 71 w 192"/>
              <a:gd name="T51" fmla="*/ 138 h 192"/>
              <a:gd name="T52" fmla="*/ 29 w 192"/>
              <a:gd name="T53" fmla="*/ 153 h 192"/>
              <a:gd name="T54" fmla="*/ 8 w 192"/>
              <a:gd name="T55" fmla="*/ 96 h 192"/>
              <a:gd name="T56" fmla="*/ 96 w 192"/>
              <a:gd name="T57" fmla="*/ 8 h 192"/>
              <a:gd name="T58" fmla="*/ 184 w 192"/>
              <a:gd name="T59" fmla="*/ 96 h 192"/>
              <a:gd name="T60" fmla="*/ 164 w 192"/>
              <a:gd name="T61" fmla="*/ 15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64" y="152"/>
                </a:moveTo>
                <a:cubicBezTo>
                  <a:pt x="155" y="148"/>
                  <a:pt x="135" y="141"/>
                  <a:pt x="122" y="137"/>
                </a:cubicBezTo>
                <a:cubicBezTo>
                  <a:pt x="121" y="137"/>
                  <a:pt x="121" y="137"/>
                  <a:pt x="121" y="133"/>
                </a:cubicBezTo>
                <a:cubicBezTo>
                  <a:pt x="121" y="129"/>
                  <a:pt x="122" y="125"/>
                  <a:pt x="124" y="122"/>
                </a:cubicBezTo>
                <a:cubicBezTo>
                  <a:pt x="125" y="118"/>
                  <a:pt x="127" y="112"/>
                  <a:pt x="128" y="107"/>
                </a:cubicBezTo>
                <a:cubicBezTo>
                  <a:pt x="130" y="105"/>
                  <a:pt x="132" y="100"/>
                  <a:pt x="134" y="92"/>
                </a:cubicBezTo>
                <a:cubicBezTo>
                  <a:pt x="136" y="85"/>
                  <a:pt x="135" y="82"/>
                  <a:pt x="134" y="79"/>
                </a:cubicBezTo>
                <a:cubicBezTo>
                  <a:pt x="134" y="79"/>
                  <a:pt x="134" y="79"/>
                  <a:pt x="134" y="78"/>
                </a:cubicBezTo>
                <a:cubicBezTo>
                  <a:pt x="133" y="77"/>
                  <a:pt x="134" y="68"/>
                  <a:pt x="135" y="60"/>
                </a:cubicBezTo>
                <a:cubicBezTo>
                  <a:pt x="136" y="56"/>
                  <a:pt x="135" y="45"/>
                  <a:pt x="128" y="37"/>
                </a:cubicBezTo>
                <a:cubicBezTo>
                  <a:pt x="124" y="31"/>
                  <a:pt x="116" y="25"/>
                  <a:pt x="101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79" y="25"/>
                  <a:pt x="70" y="31"/>
                  <a:pt x="66" y="37"/>
                </a:cubicBezTo>
                <a:cubicBezTo>
                  <a:pt x="60" y="45"/>
                  <a:pt x="58" y="56"/>
                  <a:pt x="59" y="60"/>
                </a:cubicBezTo>
                <a:cubicBezTo>
                  <a:pt x="61" y="68"/>
                  <a:pt x="61" y="77"/>
                  <a:pt x="61" y="78"/>
                </a:cubicBezTo>
                <a:cubicBezTo>
                  <a:pt x="61" y="79"/>
                  <a:pt x="61" y="79"/>
                  <a:pt x="60" y="79"/>
                </a:cubicBezTo>
                <a:cubicBezTo>
                  <a:pt x="60" y="82"/>
                  <a:pt x="59" y="85"/>
                  <a:pt x="60" y="92"/>
                </a:cubicBezTo>
                <a:cubicBezTo>
                  <a:pt x="62" y="100"/>
                  <a:pt x="65" y="105"/>
                  <a:pt x="67" y="107"/>
                </a:cubicBezTo>
                <a:cubicBezTo>
                  <a:pt x="67" y="112"/>
                  <a:pt x="69" y="118"/>
                  <a:pt x="71" y="122"/>
                </a:cubicBezTo>
                <a:cubicBezTo>
                  <a:pt x="72" y="124"/>
                  <a:pt x="73" y="128"/>
                  <a:pt x="73" y="133"/>
                </a:cubicBezTo>
                <a:cubicBezTo>
                  <a:pt x="73" y="137"/>
                  <a:pt x="72" y="137"/>
                  <a:pt x="71" y="138"/>
                </a:cubicBezTo>
                <a:cubicBezTo>
                  <a:pt x="58" y="142"/>
                  <a:pt x="37" y="149"/>
                  <a:pt x="29" y="153"/>
                </a:cubicBezTo>
                <a:cubicBezTo>
                  <a:pt x="16" y="137"/>
                  <a:pt x="8" y="117"/>
                  <a:pt x="8" y="96"/>
                </a:cubicBezTo>
                <a:cubicBezTo>
                  <a:pt x="8" y="47"/>
                  <a:pt x="48" y="8"/>
                  <a:pt x="96" y="8"/>
                </a:cubicBezTo>
                <a:cubicBezTo>
                  <a:pt x="145" y="8"/>
                  <a:pt x="184" y="47"/>
                  <a:pt x="184" y="96"/>
                </a:cubicBezTo>
                <a:cubicBezTo>
                  <a:pt x="184" y="117"/>
                  <a:pt x="177" y="137"/>
                  <a:pt x="164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20452" y="3638998"/>
            <a:ext cx="208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组长：方益民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777616" y="1807281"/>
            <a:ext cx="3643965" cy="523220"/>
            <a:chOff x="5515898" y="2373130"/>
            <a:chExt cx="3643965" cy="523220"/>
          </a:xfrm>
          <a:solidFill>
            <a:srgbClr val="2EC4B6"/>
          </a:solidFill>
        </p:grpSpPr>
        <p:sp>
          <p:nvSpPr>
            <p:cNvPr id="13" name="矩形 12"/>
            <p:cNvSpPr/>
            <p:nvPr/>
          </p:nvSpPr>
          <p:spPr>
            <a:xfrm>
              <a:off x="5515898" y="2437296"/>
              <a:ext cx="3233956" cy="4111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520571" y="2373130"/>
              <a:ext cx="3639292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分工</a:t>
              </a:r>
              <a:endPara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676900" y="2695766"/>
            <a:ext cx="503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前端：凌佳君、高紫义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76900" y="3500512"/>
            <a:ext cx="503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后端：方益民、程其玲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36266" y="524960"/>
            <a:ext cx="524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2EC4B6"/>
                </a:solidFill>
                <a:latin typeface="Algerian" panose="04020705040A02060702" pitchFamily="82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Freestyle(6</a:t>
            </a:r>
            <a:r>
              <a:rPr lang="zh-CN" altLang="en-US" sz="4800" dirty="0" smtClean="0">
                <a:solidFill>
                  <a:srgbClr val="2EC4B6"/>
                </a:solidFill>
                <a:latin typeface="Algerian" panose="04020705040A02060702" pitchFamily="82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组</a:t>
            </a:r>
            <a:r>
              <a:rPr lang="en-US" altLang="zh-CN" sz="4800" dirty="0" smtClean="0">
                <a:solidFill>
                  <a:srgbClr val="2EC4B6"/>
                </a:solidFill>
                <a:latin typeface="Algerian" panose="04020705040A02060702" pitchFamily="82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)</a:t>
            </a:r>
            <a:endParaRPr lang="zh-CN" altLang="en-US" sz="4800" dirty="0">
              <a:solidFill>
                <a:srgbClr val="2EC4B6"/>
              </a:solidFill>
              <a:latin typeface="Algerian" panose="04020705040A02060702" pitchFamily="82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86434" y="430525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美工：白琳、米热古</a:t>
            </a:r>
          </a:p>
        </p:txBody>
      </p:sp>
    </p:spTree>
    <p:extLst>
      <p:ext uri="{BB962C8B-B14F-4D97-AF65-F5344CB8AC3E}">
        <p14:creationId xmlns:p14="http://schemas.microsoft.com/office/powerpoint/2010/main" val="296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000">
        <p14:reveal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8" grpId="0"/>
      <p:bldP spid="19" grpId="0"/>
      <p:bldP spid="16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33008" y="287419"/>
            <a:ext cx="2191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2EC4B6"/>
                </a:solidFill>
                <a:latin typeface="Castellar" panose="020A0402060406010301" pitchFamily="18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Plan</a:t>
            </a:r>
            <a:endParaRPr lang="zh-CN" altLang="en-US" sz="4800" dirty="0">
              <a:solidFill>
                <a:srgbClr val="2EC4B6"/>
              </a:solidFill>
              <a:latin typeface="Castellar" panose="020A0402060406010301" pitchFamily="18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14" name="直接连接符 13"/>
          <p:cNvCxnSpPr>
            <a:endCxn id="16" idx="2"/>
          </p:cNvCxnSpPr>
          <p:nvPr/>
        </p:nvCxnSpPr>
        <p:spPr>
          <a:xfrm>
            <a:off x="1207355" y="1824896"/>
            <a:ext cx="2878077" cy="6787"/>
          </a:xfrm>
          <a:prstGeom prst="line">
            <a:avLst/>
          </a:prstGeom>
          <a:ln>
            <a:solidFill>
              <a:srgbClr val="04E6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083984" y="1703615"/>
            <a:ext cx="246743" cy="2467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01007" y="1280010"/>
            <a:ext cx="612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7.4</a:t>
            </a:r>
            <a:endParaRPr lang="zh-CN" altLang="en-US" sz="2000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78196" y="1253347"/>
            <a:ext cx="116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7.6-7.7</a:t>
            </a:r>
            <a:endParaRPr lang="zh-CN" altLang="en-US" sz="2000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38806" y="1221515"/>
            <a:ext cx="1244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2EC4B6"/>
                </a:solidFill>
                <a:latin typeface="Century Gothic" panose="020B0502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7.8-7.10</a:t>
            </a:r>
            <a:endParaRPr lang="zh-CN" altLang="en-US" sz="2000" dirty="0">
              <a:solidFill>
                <a:srgbClr val="2EC4B6"/>
              </a:solidFill>
              <a:latin typeface="Century Gothic" panose="020B050202020202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2793" y="2195108"/>
            <a:ext cx="268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登录、注册页面设计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初步完成数据库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24712" y="2094251"/>
            <a:ext cx="28829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基本完成后端搭建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完成登录注册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模块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的异步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检验，引入</a:t>
            </a: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标签完成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48190" y="2205897"/>
            <a:ext cx="2874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引入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AdminLTE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框架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完成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Table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表与后端的异步并完成翻页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功能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47" name="直接连接符 46"/>
          <p:cNvCxnSpPr>
            <a:stCxn id="51" idx="6"/>
            <a:endCxn id="54" idx="2"/>
          </p:cNvCxnSpPr>
          <p:nvPr/>
        </p:nvCxnSpPr>
        <p:spPr>
          <a:xfrm>
            <a:off x="4700472" y="4678762"/>
            <a:ext cx="2485125" cy="12079"/>
          </a:xfrm>
          <a:prstGeom prst="line">
            <a:avLst/>
          </a:prstGeom>
          <a:ln>
            <a:solidFill>
              <a:srgbClr val="04E6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4453729" y="4555390"/>
            <a:ext cx="246743" cy="2467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4308623" y="4118735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2EC4B6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7.12</a:t>
            </a:r>
            <a:endParaRPr lang="zh-CN" altLang="en-US" sz="2000" dirty="0">
              <a:solidFill>
                <a:srgbClr val="2EC4B6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997237" y="5210550"/>
            <a:ext cx="27142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模拟数据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类的使用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重新用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ssm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框架写后端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728475" y="4136451"/>
            <a:ext cx="1438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2EC4B6"/>
                </a:solidFill>
                <a:latin typeface="Century Gothic" panose="020B0502020202020204" pitchFamily="34" charset="0"/>
              </a:rPr>
              <a:t>7.13—7.15</a:t>
            </a:r>
            <a:endParaRPr lang="zh-CN" altLang="en-US" sz="2000" dirty="0">
              <a:solidFill>
                <a:srgbClr val="2EC4B6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51584" y="5193886"/>
            <a:ext cx="27494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后端完成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前端界面基本完成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前端后端测试界面融合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准备</a:t>
            </a:r>
            <a:r>
              <a:rPr lang="en-US" altLang="zh-CN" sz="2000" dirty="0">
                <a:solidFill>
                  <a:schemeClr val="bg1"/>
                </a:solidFill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</a:rPr>
              <a:t>、各种</a:t>
            </a:r>
            <a:r>
              <a:rPr lang="zh-CN" altLang="en-US" sz="2000" dirty="0" smtClean="0">
                <a:solidFill>
                  <a:schemeClr val="bg1"/>
                </a:solidFill>
              </a:rPr>
              <a:t>文档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186190" y="4570535"/>
            <a:ext cx="246743" cy="2467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9967065" y="4186058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2EC4B6"/>
                </a:solidFill>
                <a:latin typeface="Century Gothic" panose="020B0502020202020204" pitchFamily="34" charset="0"/>
              </a:rPr>
              <a:t>7.16</a:t>
            </a:r>
            <a:endParaRPr lang="zh-CN" altLang="en-US" sz="2000" dirty="0">
              <a:solidFill>
                <a:srgbClr val="2EC4B6"/>
              </a:solidFill>
              <a:latin typeface="Century Gothic" panose="020B0502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879291" y="530729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展示成果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258162" y="1824895"/>
            <a:ext cx="2878077" cy="6787"/>
          </a:xfrm>
          <a:prstGeom prst="line">
            <a:avLst/>
          </a:prstGeom>
          <a:ln>
            <a:solidFill>
              <a:srgbClr val="04E6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7062225" y="1690774"/>
            <a:ext cx="246743" cy="2467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085432" y="1708311"/>
            <a:ext cx="246743" cy="2467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endCxn id="57" idx="2"/>
          </p:cNvCxnSpPr>
          <p:nvPr/>
        </p:nvCxnSpPr>
        <p:spPr>
          <a:xfrm>
            <a:off x="7319959" y="4678761"/>
            <a:ext cx="2866231" cy="15146"/>
          </a:xfrm>
          <a:prstGeom prst="line">
            <a:avLst/>
          </a:prstGeom>
          <a:ln>
            <a:solidFill>
              <a:srgbClr val="04E6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7185597" y="4567469"/>
            <a:ext cx="246743" cy="2467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39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21" grpId="0"/>
      <p:bldP spid="25" grpId="0"/>
      <p:bldP spid="26" grpId="0"/>
      <p:bldP spid="27" grpId="0"/>
      <p:bldP spid="30" grpId="0"/>
      <p:bldP spid="31" grpId="0"/>
      <p:bldP spid="51" grpId="0" animBg="1"/>
      <p:bldP spid="52" grpId="0"/>
      <p:bldP spid="53" grpId="0"/>
      <p:bldP spid="55" grpId="0"/>
      <p:bldP spid="56" grpId="0"/>
      <p:bldP spid="57" grpId="0" animBg="1"/>
      <p:bldP spid="73" grpId="0"/>
      <p:bldP spid="17" grpId="0" animBg="1"/>
      <p:bldP spid="16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2"/>
          <p:cNvSpPr/>
          <p:nvPr/>
        </p:nvSpPr>
        <p:spPr>
          <a:xfrm rot="2700000">
            <a:off x="-4057633" y="318339"/>
            <a:ext cx="6156325" cy="6154737"/>
          </a:xfrm>
          <a:prstGeom prst="rect">
            <a:avLst/>
          </a:prstGeom>
          <a:noFill/>
          <a:ln w="1905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Rectangle 13"/>
          <p:cNvSpPr/>
          <p:nvPr/>
        </p:nvSpPr>
        <p:spPr>
          <a:xfrm rot="2700000">
            <a:off x="1553666" y="-1570039"/>
            <a:ext cx="3141663" cy="3140076"/>
          </a:xfrm>
          <a:prstGeom prst="rect">
            <a:avLst/>
          </a:prstGeom>
          <a:noFill/>
          <a:ln w="190500">
            <a:solidFill>
              <a:srgbClr val="2EC4B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6267969" y="1760907"/>
            <a:ext cx="148470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0" dirty="0">
                <a:latin typeface="Calibri Light" panose="020F0302020204030204" pitchFamily="34" charset="0"/>
                <a:ea typeface="微软雅黑" panose="020B0503020204020204" pitchFamily="34" charset="-122"/>
              </a:rPr>
              <a:t>2</a:t>
            </a:r>
            <a:endParaRPr lang="zh-CN" altLang="en-US" sz="20000" dirty="0"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82239" y="29304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开发技术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082764" y="2621546"/>
            <a:ext cx="0" cy="1519310"/>
          </a:xfrm>
          <a:prstGeom prst="line">
            <a:avLst/>
          </a:prstGeom>
          <a:ln w="38100"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13043" y="2714325"/>
            <a:ext cx="3244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latin typeface="MS UI Gothic" panose="020B0600070205080204" pitchFamily="34" charset="-128"/>
                <a:ea typeface="MS UI Gothic" panose="020B0600070205080204" pitchFamily="34" charset="-128"/>
              </a:rPr>
              <a:t>Recycle</a:t>
            </a:r>
            <a:endParaRPr lang="zh-CN" altLang="en-US" sz="7200"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4699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ageCurlDouble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2678</TotalTime>
  <Words>637</Words>
  <Application>Microsoft Office PowerPoint</Application>
  <PresentationFormat>宽屏</PresentationFormat>
  <Paragraphs>163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 Unicode MS</vt:lpstr>
      <vt:lpstr>Dense</vt:lpstr>
      <vt:lpstr>FontAwesome</vt:lpstr>
      <vt:lpstr>Microsoft YaHei UI</vt:lpstr>
      <vt:lpstr>MS UI Gothic</vt:lpstr>
      <vt:lpstr>Nexa Bold</vt:lpstr>
      <vt:lpstr>Roboto Light</vt:lpstr>
      <vt:lpstr>等线</vt:lpstr>
      <vt:lpstr>等线 Light</vt:lpstr>
      <vt:lpstr>微软雅黑</vt:lpstr>
      <vt:lpstr>Algerian</vt:lpstr>
      <vt:lpstr>Arial</vt:lpstr>
      <vt:lpstr>Calibri Light</vt:lpstr>
      <vt:lpstr>Castellar</vt:lpstr>
      <vt:lpstr>Century Gothic</vt:lpstr>
      <vt:lpstr>Roboto</vt:lpstr>
      <vt:lpstr>Roboto Thin</vt:lpstr>
      <vt:lpstr>Segoe UI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 Yang</dc:creator>
  <cp:lastModifiedBy>yimin fang</cp:lastModifiedBy>
  <cp:revision>262</cp:revision>
  <dcterms:created xsi:type="dcterms:W3CDTF">2016-09-25T01:57:39Z</dcterms:created>
  <dcterms:modified xsi:type="dcterms:W3CDTF">2017-07-16T08:34:58Z</dcterms:modified>
</cp:coreProperties>
</file>